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95" r:id="rId2"/>
    <p:sldId id="279" r:id="rId3"/>
    <p:sldId id="281" r:id="rId4"/>
    <p:sldId id="283" r:id="rId5"/>
    <p:sldId id="292" r:id="rId6"/>
    <p:sldId id="284" r:id="rId7"/>
    <p:sldId id="282" r:id="rId8"/>
    <p:sldId id="288" r:id="rId9"/>
    <p:sldId id="291" r:id="rId10"/>
  </p:sldIdLst>
  <p:sldSz cx="9144000" cy="6858000" type="screen4x3"/>
  <p:notesSz cx="6858000" cy="9144000"/>
  <p:custDataLst>
    <p:tags r:id="rId11"/>
  </p:custDataLst>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00"/>
    <a:srgbClr val="006600"/>
    <a:srgbClr val="D60093"/>
    <a:srgbClr val="FF9900"/>
    <a:srgbClr val="000099"/>
    <a:srgbClr val="FF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15" autoAdjust="0"/>
    <p:restoredTop sz="94660"/>
  </p:normalViewPr>
  <p:slideViewPr>
    <p:cSldViewPr>
      <p:cViewPr varScale="1">
        <p:scale>
          <a:sx n="68" d="100"/>
          <a:sy n="68" d="100"/>
        </p:scale>
        <p:origin x="-570"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2FAB7E-47D9-4417-AA23-BC652D2F5D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3496CF-EA5E-4940-9006-7AA3C3656F9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8A7C31-1CDB-4AB2-AEE8-1A998B5539E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A002D29-9257-4964-A0CB-BB209F376DC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651486-11F2-4C36-A656-5B609883338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4F5187-3FAD-4972-845A-05B9791BA69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A57299-24A9-464C-BB21-598B0B188E9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8028A45-F105-4CB6-8906-19B84DD4E1F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75AA0C9-E0B7-4BA1-A341-D17A58309B0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81CB6D5-90BF-4D94-8453-CF2E126EA50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3D22C6-81E1-4B7F-B7A2-72194D3AA48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EA18F7-5A27-4E45-9800-7EBAEE5195D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22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22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522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522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EC1C2F63-1A28-4822-90FC-CC6F64202EA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TRƯỜNG TIỂU HỌC ÁI MỘ A</a:t>
            </a:r>
          </a:p>
        </p:txBody>
      </p:sp>
      <p:sp>
        <p:nvSpPr>
          <p:cNvPr id="8" name="TextBox 7"/>
          <p:cNvSpPr txBox="1"/>
          <p:nvPr/>
        </p:nvSpPr>
        <p:spPr>
          <a:xfrm>
            <a:off x="304800" y="1981200"/>
            <a:ext cx="8534400" cy="4524315"/>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MÔN: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rPr>
              <a:t>KHOA HỌC – </a:t>
            </a:r>
            <a:r>
              <a:rPr lang="en-US" sz="3200" b="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rPr>
              <a:t>Lớp</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rPr>
              <a:t> 5</a:t>
            </a:r>
            <a:endPar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Tiết</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7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Tuần</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4</a:t>
            </a:r>
            <a:endPar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TÊN </a:t>
            </a:r>
            <a:r>
              <a:rPr lang="en-US" sz="3200" b="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BÀI: </a:t>
            </a:r>
            <a:endParaRPr lang="en-US" sz="3200" b="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Tuổi</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vị</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thành</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niên</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đến</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tuổi</a:t>
            </a:r>
            <a:r>
              <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rPr>
              <a:t>già</a:t>
            </a:r>
            <a:endParaRPr lang="en-US" sz="3200" b="1" dirty="0" smtClean="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endParaRPr lang="en-US" sz="3200" b="1" dirty="0">
              <a:ln w="10541" cmpd="sng">
                <a:solidFill>
                  <a:schemeClr val="accent1">
                    <a:shade val="88000"/>
                    <a:satMod val="110000"/>
                  </a:schemeClr>
                </a:solidFill>
                <a:prstDash val="solid"/>
              </a:ln>
              <a:solidFill>
                <a:srgbClr val="FF0000"/>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GV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rPr>
              <a:t>t</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hực</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hiện</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Nguyễn</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Ngọc</a:t>
            </a:r>
            <a:r>
              <a:rPr lang="en-US" sz="3200" b="1" i="1" dirty="0"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 </a:t>
            </a:r>
            <a:r>
              <a:rPr lang="en-US" sz="3200" b="1" i="1" dirty="0" err="1" smtClean="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rPr>
              <a:t>Ánh</a:t>
            </a:r>
            <a:endParaRPr lang="en-US" sz="3200" b="1" i="1" dirty="0">
              <a:ln w="10541" cmpd="sng">
                <a:solidFill>
                  <a:schemeClr val="accent1">
                    <a:shade val="88000"/>
                    <a:satMod val="110000"/>
                  </a:schemeClr>
                </a:solidFill>
                <a:prstDash val="solid"/>
              </a:ln>
              <a:solidFill>
                <a:srgbClr val="3333CC"/>
              </a:solidFill>
              <a:effectLst>
                <a:outerShdw blurRad="60007" dist="310007" dir="7680000" sy="30000" kx="1300200" algn="ctr" rotWithShape="0">
                  <a:prstClr val="black">
                    <a:alpha val="32000"/>
                  </a:prstClr>
                </a:outerShdw>
              </a:effectLst>
              <a:latin typeface="+mn-lt"/>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WhitecornerFlower"/>
          <p:cNvPicPr>
            <a:picLocks noChangeAspect="1" noChangeArrowheads="1"/>
          </p:cNvPicPr>
          <p:nvPr/>
        </p:nvPicPr>
        <p:blipFill>
          <a:blip r:embed="rId2"/>
          <a:srcRect/>
          <a:stretch>
            <a:fillRect/>
          </a:stretch>
        </p:blipFill>
        <p:spPr bwMode="auto">
          <a:xfrm>
            <a:off x="-76200" y="-76200"/>
            <a:ext cx="1676400" cy="1676400"/>
          </a:xfrm>
          <a:prstGeom prst="rect">
            <a:avLst/>
          </a:prstGeom>
          <a:noFill/>
        </p:spPr>
      </p:pic>
      <p:pic>
        <p:nvPicPr>
          <p:cNvPr id="63491" name="Picture 3" descr="WhitecornerFlower"/>
          <p:cNvPicPr>
            <a:picLocks noChangeAspect="1" noChangeArrowheads="1"/>
          </p:cNvPicPr>
          <p:nvPr/>
        </p:nvPicPr>
        <p:blipFill>
          <a:blip r:embed="rId3"/>
          <a:srcRect/>
          <a:stretch>
            <a:fillRect/>
          </a:stretch>
        </p:blipFill>
        <p:spPr bwMode="auto">
          <a:xfrm>
            <a:off x="7543800" y="0"/>
            <a:ext cx="1676400" cy="1676400"/>
          </a:xfrm>
          <a:prstGeom prst="rect">
            <a:avLst/>
          </a:prstGeom>
          <a:noFill/>
        </p:spPr>
      </p:pic>
      <p:pic>
        <p:nvPicPr>
          <p:cNvPr id="63492" name="Picture 4" descr="WhitecornerFlower"/>
          <p:cNvPicPr>
            <a:picLocks noChangeAspect="1" noChangeArrowheads="1"/>
          </p:cNvPicPr>
          <p:nvPr/>
        </p:nvPicPr>
        <p:blipFill>
          <a:blip r:embed="rId4"/>
          <a:srcRect/>
          <a:stretch>
            <a:fillRect/>
          </a:stretch>
        </p:blipFill>
        <p:spPr bwMode="auto">
          <a:xfrm>
            <a:off x="-76200" y="5181600"/>
            <a:ext cx="1676400" cy="1676400"/>
          </a:xfrm>
          <a:prstGeom prst="rect">
            <a:avLst/>
          </a:prstGeom>
          <a:noFill/>
          <a:ln w="9525">
            <a:solidFill>
              <a:schemeClr val="bg1"/>
            </a:solidFill>
            <a:miter lim="800000"/>
            <a:headEnd/>
            <a:tailEnd/>
          </a:ln>
        </p:spPr>
      </p:pic>
      <p:pic>
        <p:nvPicPr>
          <p:cNvPr id="63493" name="Picture 5" descr="WhitecornerFlower"/>
          <p:cNvPicPr>
            <a:picLocks noChangeAspect="1" noChangeArrowheads="1"/>
          </p:cNvPicPr>
          <p:nvPr/>
        </p:nvPicPr>
        <p:blipFill>
          <a:blip r:embed="rId5"/>
          <a:srcRect/>
          <a:stretch>
            <a:fillRect/>
          </a:stretch>
        </p:blipFill>
        <p:spPr bwMode="auto">
          <a:xfrm>
            <a:off x="7467600" y="5334000"/>
            <a:ext cx="1676400" cy="1676400"/>
          </a:xfrm>
          <a:prstGeom prst="rect">
            <a:avLst/>
          </a:prstGeom>
          <a:noFill/>
        </p:spPr>
      </p:pic>
      <p:sp>
        <p:nvSpPr>
          <p:cNvPr id="63499" name="Text Box 11"/>
          <p:cNvSpPr txBox="1">
            <a:spLocks noChangeArrowheads="1"/>
          </p:cNvSpPr>
          <p:nvPr/>
        </p:nvSpPr>
        <p:spPr bwMode="auto">
          <a:xfrm>
            <a:off x="2514600" y="533400"/>
            <a:ext cx="3962400" cy="523220"/>
          </a:xfrm>
          <a:prstGeom prst="rect">
            <a:avLst/>
          </a:prstGeom>
          <a:noFill/>
          <a:ln w="9525">
            <a:noFill/>
            <a:miter lim="800000"/>
            <a:headEnd/>
            <a:tailEnd/>
          </a:ln>
          <a:effectLst/>
        </p:spPr>
        <p:txBody>
          <a:bodyPr wrap="square">
            <a:spAutoFit/>
          </a:bodyPr>
          <a:lstStyle/>
          <a:p>
            <a:pPr algn="ctr">
              <a:spcBef>
                <a:spcPct val="50000"/>
              </a:spcBef>
            </a:pPr>
            <a:r>
              <a:rPr lang="en-US" sz="2800" b="1" dirty="0">
                <a:solidFill>
                  <a:srgbClr val="0000CC"/>
                </a:solidFill>
              </a:rPr>
              <a:t>KIỂM TRA BÀI CŨ </a:t>
            </a:r>
          </a:p>
        </p:txBody>
      </p:sp>
      <p:sp>
        <p:nvSpPr>
          <p:cNvPr id="63500" name="AutoShape 12"/>
          <p:cNvSpPr>
            <a:spLocks noChangeArrowheads="1"/>
          </p:cNvSpPr>
          <p:nvPr/>
        </p:nvSpPr>
        <p:spPr bwMode="auto">
          <a:xfrm>
            <a:off x="381000" y="1828800"/>
            <a:ext cx="1219200" cy="1295400"/>
          </a:xfrm>
          <a:prstGeom prst="star24">
            <a:avLst>
              <a:gd name="adj" fmla="val 37500"/>
            </a:avLst>
          </a:prstGeom>
          <a:solidFill>
            <a:schemeClr val="accent1"/>
          </a:solidFill>
          <a:ln w="9525">
            <a:solidFill>
              <a:schemeClr val="tx1"/>
            </a:solidFill>
            <a:miter lim="800000"/>
            <a:headEnd/>
            <a:tailEnd/>
          </a:ln>
          <a:effectLst/>
        </p:spPr>
        <p:txBody>
          <a:bodyPr wrap="none" anchor="ctr"/>
          <a:lstStyle/>
          <a:p>
            <a:pPr algn="ctr"/>
            <a:r>
              <a:rPr lang="en-US" sz="2800" b="1">
                <a:solidFill>
                  <a:srgbClr val="0000CC"/>
                </a:solidFill>
              </a:rPr>
              <a:t>Câu 1</a:t>
            </a:r>
          </a:p>
        </p:txBody>
      </p:sp>
      <p:sp>
        <p:nvSpPr>
          <p:cNvPr id="63501" name="Text Box 13"/>
          <p:cNvSpPr txBox="1">
            <a:spLocks noChangeArrowheads="1"/>
          </p:cNvSpPr>
          <p:nvPr/>
        </p:nvSpPr>
        <p:spPr bwMode="auto">
          <a:xfrm>
            <a:off x="1905000" y="1905000"/>
            <a:ext cx="6934200" cy="1384995"/>
          </a:xfrm>
          <a:prstGeom prst="rect">
            <a:avLst/>
          </a:prstGeom>
          <a:noFill/>
          <a:ln w="9525">
            <a:noFill/>
            <a:miter lim="800000"/>
            <a:headEnd/>
            <a:tailEnd/>
          </a:ln>
          <a:effectLst/>
        </p:spPr>
        <p:txBody>
          <a:bodyPr>
            <a:spAutoFit/>
          </a:bodyPr>
          <a:lstStyle/>
          <a:p>
            <a:pPr algn="just">
              <a:spcBef>
                <a:spcPct val="50000"/>
              </a:spcBef>
            </a:pPr>
            <a:r>
              <a:rPr lang="en-US" sz="2800">
                <a:solidFill>
                  <a:srgbClr val="0000CC"/>
                </a:solidFill>
              </a:rPr>
              <a:t> Từ lúc mới sinh đến tuổi dậy thì, con người được chia làm mấy giai đoạn phát triển, đó là những giai đoạn nào? </a:t>
            </a:r>
          </a:p>
        </p:txBody>
      </p:sp>
      <p:sp>
        <p:nvSpPr>
          <p:cNvPr id="63502" name="AutoShape 14"/>
          <p:cNvSpPr>
            <a:spLocks noChangeArrowheads="1"/>
          </p:cNvSpPr>
          <p:nvPr/>
        </p:nvSpPr>
        <p:spPr bwMode="auto">
          <a:xfrm>
            <a:off x="381000" y="1676400"/>
            <a:ext cx="1219200" cy="1295400"/>
          </a:xfrm>
          <a:prstGeom prst="star24">
            <a:avLst>
              <a:gd name="adj" fmla="val 37500"/>
            </a:avLst>
          </a:prstGeom>
          <a:solidFill>
            <a:schemeClr val="accent1"/>
          </a:solidFill>
          <a:ln w="9525">
            <a:solidFill>
              <a:schemeClr val="tx1"/>
            </a:solidFill>
            <a:miter lim="800000"/>
            <a:headEnd/>
            <a:tailEnd/>
          </a:ln>
          <a:effectLst/>
        </p:spPr>
        <p:txBody>
          <a:bodyPr wrap="none" anchor="ctr"/>
          <a:lstStyle/>
          <a:p>
            <a:pPr algn="ctr"/>
            <a:r>
              <a:rPr lang="en-US" sz="2800" b="1">
                <a:solidFill>
                  <a:srgbClr val="0000CC"/>
                </a:solidFill>
              </a:rPr>
              <a:t>Câu 2</a:t>
            </a:r>
          </a:p>
        </p:txBody>
      </p:sp>
      <p:sp>
        <p:nvSpPr>
          <p:cNvPr id="63503" name="Text Box 15"/>
          <p:cNvSpPr txBox="1">
            <a:spLocks noChangeArrowheads="1"/>
          </p:cNvSpPr>
          <p:nvPr/>
        </p:nvSpPr>
        <p:spPr bwMode="auto">
          <a:xfrm>
            <a:off x="1676400" y="2057400"/>
            <a:ext cx="7086600" cy="954107"/>
          </a:xfrm>
          <a:prstGeom prst="rect">
            <a:avLst/>
          </a:prstGeom>
          <a:noFill/>
          <a:ln w="9525">
            <a:noFill/>
            <a:miter lim="800000"/>
            <a:headEnd/>
            <a:tailEnd/>
          </a:ln>
          <a:effectLst/>
        </p:spPr>
        <p:txBody>
          <a:bodyPr>
            <a:spAutoFit/>
          </a:bodyPr>
          <a:lstStyle/>
          <a:p>
            <a:pPr>
              <a:spcBef>
                <a:spcPct val="50000"/>
              </a:spcBef>
            </a:pPr>
            <a:r>
              <a:rPr lang="en-US" sz="2800" dirty="0">
                <a:solidFill>
                  <a:srgbClr val="0000CC"/>
                </a:solidFill>
              </a:rPr>
              <a:t> </a:t>
            </a:r>
            <a:r>
              <a:rPr lang="en-US" sz="2800" dirty="0" err="1">
                <a:solidFill>
                  <a:srgbClr val="0000CC"/>
                </a:solidFill>
              </a:rPr>
              <a:t>Tại</a:t>
            </a:r>
            <a:r>
              <a:rPr lang="en-US" sz="2800" dirty="0">
                <a:solidFill>
                  <a:srgbClr val="0000CC"/>
                </a:solidFill>
              </a:rPr>
              <a:t> </a:t>
            </a:r>
            <a:r>
              <a:rPr lang="en-US" sz="2800" dirty="0" err="1">
                <a:solidFill>
                  <a:srgbClr val="0000CC"/>
                </a:solidFill>
              </a:rPr>
              <a:t>sao</a:t>
            </a:r>
            <a:r>
              <a:rPr lang="en-US" sz="2800" dirty="0">
                <a:solidFill>
                  <a:srgbClr val="0000CC"/>
                </a:solidFill>
              </a:rPr>
              <a:t> </a:t>
            </a:r>
            <a:r>
              <a:rPr lang="en-US" sz="2800" dirty="0" err="1">
                <a:solidFill>
                  <a:srgbClr val="0000CC"/>
                </a:solidFill>
              </a:rPr>
              <a:t>nói</a:t>
            </a:r>
            <a:r>
              <a:rPr lang="en-US" sz="2800" dirty="0">
                <a:solidFill>
                  <a:srgbClr val="0000CC"/>
                </a:solidFill>
              </a:rPr>
              <a:t> </a:t>
            </a:r>
            <a:r>
              <a:rPr lang="en-US" sz="2800" dirty="0" err="1">
                <a:solidFill>
                  <a:srgbClr val="0000CC"/>
                </a:solidFill>
              </a:rPr>
              <a:t>tuổi</a:t>
            </a:r>
            <a:r>
              <a:rPr lang="en-US" sz="2800" dirty="0">
                <a:solidFill>
                  <a:srgbClr val="0000CC"/>
                </a:solidFill>
              </a:rPr>
              <a:t> </a:t>
            </a:r>
            <a:r>
              <a:rPr lang="en-US" sz="2800" dirty="0" err="1">
                <a:solidFill>
                  <a:srgbClr val="0000CC"/>
                </a:solidFill>
              </a:rPr>
              <a:t>dậy</a:t>
            </a:r>
            <a:r>
              <a:rPr lang="en-US" sz="2800" dirty="0">
                <a:solidFill>
                  <a:srgbClr val="0000CC"/>
                </a:solidFill>
              </a:rPr>
              <a:t> </a:t>
            </a:r>
            <a:r>
              <a:rPr lang="en-US" sz="2800" dirty="0" err="1">
                <a:solidFill>
                  <a:srgbClr val="0000CC"/>
                </a:solidFill>
              </a:rPr>
              <a:t>thì</a:t>
            </a:r>
            <a:r>
              <a:rPr lang="en-US" sz="2800" dirty="0">
                <a:solidFill>
                  <a:srgbClr val="0000CC"/>
                </a:solidFill>
              </a:rPr>
              <a:t> </a:t>
            </a:r>
            <a:r>
              <a:rPr lang="en-US" sz="2800" dirty="0" err="1">
                <a:solidFill>
                  <a:srgbClr val="0000CC"/>
                </a:solidFill>
              </a:rPr>
              <a:t>có</a:t>
            </a:r>
            <a:r>
              <a:rPr lang="en-US" sz="2800" dirty="0">
                <a:solidFill>
                  <a:srgbClr val="0000CC"/>
                </a:solidFill>
              </a:rPr>
              <a:t> </a:t>
            </a:r>
            <a:r>
              <a:rPr lang="en-US" sz="2800" dirty="0" err="1">
                <a:solidFill>
                  <a:srgbClr val="0000CC"/>
                </a:solidFill>
              </a:rPr>
              <a:t>tầm</a:t>
            </a:r>
            <a:r>
              <a:rPr lang="en-US" sz="2800" dirty="0">
                <a:solidFill>
                  <a:srgbClr val="0000CC"/>
                </a:solidFill>
              </a:rPr>
              <a:t> </a:t>
            </a:r>
            <a:r>
              <a:rPr lang="en-US" sz="2800" dirty="0" err="1">
                <a:solidFill>
                  <a:srgbClr val="0000CC"/>
                </a:solidFill>
              </a:rPr>
              <a:t>quan</a:t>
            </a:r>
            <a:r>
              <a:rPr lang="en-US" sz="2800" dirty="0">
                <a:solidFill>
                  <a:srgbClr val="0000CC"/>
                </a:solidFill>
              </a:rPr>
              <a:t> </a:t>
            </a:r>
            <a:r>
              <a:rPr lang="en-US" sz="2800" dirty="0" err="1">
                <a:solidFill>
                  <a:srgbClr val="0000CC"/>
                </a:solidFill>
              </a:rPr>
              <a:t>trọng</a:t>
            </a:r>
            <a:r>
              <a:rPr lang="en-US" sz="2800" dirty="0">
                <a:solidFill>
                  <a:srgbClr val="0000CC"/>
                </a:solidFill>
              </a:rPr>
              <a:t> </a:t>
            </a:r>
            <a:r>
              <a:rPr lang="en-US" sz="2800" dirty="0" err="1">
                <a:solidFill>
                  <a:srgbClr val="0000CC"/>
                </a:solidFill>
              </a:rPr>
              <a:t>đặc</a:t>
            </a:r>
            <a:r>
              <a:rPr lang="en-US" sz="2800" dirty="0">
                <a:solidFill>
                  <a:srgbClr val="0000CC"/>
                </a:solidFill>
              </a:rPr>
              <a:t> </a:t>
            </a:r>
            <a:r>
              <a:rPr lang="en-US" sz="2800" dirty="0" err="1">
                <a:solidFill>
                  <a:srgbClr val="0000CC"/>
                </a:solidFill>
              </a:rPr>
              <a:t>biệt</a:t>
            </a:r>
            <a:r>
              <a:rPr lang="en-US" sz="2800" dirty="0">
                <a:solidFill>
                  <a:srgbClr val="0000CC"/>
                </a:solidFill>
              </a:rPr>
              <a:t> </a:t>
            </a:r>
            <a:r>
              <a:rPr lang="en-US" sz="2800" dirty="0" err="1">
                <a:solidFill>
                  <a:srgbClr val="0000CC"/>
                </a:solidFill>
              </a:rPr>
              <a:t>đối</a:t>
            </a:r>
            <a:r>
              <a:rPr lang="en-US" sz="2800" dirty="0">
                <a:solidFill>
                  <a:srgbClr val="0000CC"/>
                </a:solidFill>
              </a:rPr>
              <a:t> </a:t>
            </a:r>
            <a:r>
              <a:rPr lang="en-US" sz="2800" dirty="0" err="1">
                <a:solidFill>
                  <a:srgbClr val="0000CC"/>
                </a:solidFill>
              </a:rPr>
              <a:t>với</a:t>
            </a:r>
            <a:r>
              <a:rPr lang="en-US" sz="2800" dirty="0">
                <a:solidFill>
                  <a:srgbClr val="0000CC"/>
                </a:solidFill>
              </a:rPr>
              <a:t> </a:t>
            </a:r>
            <a:r>
              <a:rPr lang="en-US" sz="2800" dirty="0" err="1">
                <a:solidFill>
                  <a:srgbClr val="0000CC"/>
                </a:solidFill>
              </a:rPr>
              <a:t>cuộc</a:t>
            </a:r>
            <a:r>
              <a:rPr lang="en-US" sz="2800" dirty="0">
                <a:solidFill>
                  <a:srgbClr val="0000CC"/>
                </a:solidFill>
              </a:rPr>
              <a:t> </a:t>
            </a:r>
            <a:r>
              <a:rPr lang="en-US" sz="2800" dirty="0" err="1">
                <a:solidFill>
                  <a:srgbClr val="0000CC"/>
                </a:solidFill>
              </a:rPr>
              <a:t>đời</a:t>
            </a:r>
            <a:r>
              <a:rPr lang="en-US" sz="2800" dirty="0">
                <a:solidFill>
                  <a:srgbClr val="0000CC"/>
                </a:solidFill>
              </a:rPr>
              <a:t> </a:t>
            </a:r>
            <a:r>
              <a:rPr lang="en-US" sz="2800" dirty="0" err="1">
                <a:solidFill>
                  <a:srgbClr val="0000CC"/>
                </a:solidFill>
              </a:rPr>
              <a:t>của</a:t>
            </a:r>
            <a:r>
              <a:rPr lang="en-US" sz="2800" dirty="0">
                <a:solidFill>
                  <a:srgbClr val="0000CC"/>
                </a:solidFill>
              </a:rPr>
              <a:t> </a:t>
            </a:r>
            <a:r>
              <a:rPr lang="en-US" sz="2800" dirty="0" err="1">
                <a:solidFill>
                  <a:srgbClr val="0000CC"/>
                </a:solidFill>
              </a:rPr>
              <a:t>mỗi</a:t>
            </a:r>
            <a:r>
              <a:rPr lang="en-US" sz="2800" dirty="0">
                <a:solidFill>
                  <a:srgbClr val="0000CC"/>
                </a:solidFill>
              </a:rPr>
              <a:t> con </a:t>
            </a:r>
            <a:r>
              <a:rPr lang="en-US" sz="2800" dirty="0" err="1">
                <a:solidFill>
                  <a:srgbClr val="0000CC"/>
                </a:solidFill>
              </a:rPr>
              <a:t>người</a:t>
            </a:r>
            <a:r>
              <a:rPr lang="en-US" sz="2800" dirty="0">
                <a:solidFill>
                  <a:srgbClr val="0000CC"/>
                </a:solidFill>
              </a:rPr>
              <a:t>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3500"/>
                                        </p:tgtEl>
                                        <p:attrNameLst>
                                          <p:attrName>style.visibility</p:attrName>
                                        </p:attrNameLst>
                                      </p:cBhvr>
                                      <p:to>
                                        <p:strVal val="visible"/>
                                      </p:to>
                                    </p:set>
                                    <p:animEffect transition="in" filter="blinds(horizontal)">
                                      <p:cBhvr>
                                        <p:cTn id="7" dur="500"/>
                                        <p:tgtEl>
                                          <p:spTgt spid="6350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3501"/>
                                        </p:tgtEl>
                                        <p:attrNameLst>
                                          <p:attrName>style.visibility</p:attrName>
                                        </p:attrNameLst>
                                      </p:cBhvr>
                                      <p:to>
                                        <p:strVal val="visible"/>
                                      </p:to>
                                    </p:set>
                                    <p:animEffect transition="in" filter="blinds(horizontal)">
                                      <p:cBhvr>
                                        <p:cTn id="10" dur="500"/>
                                        <p:tgtEl>
                                          <p:spTgt spid="6350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63500"/>
                                        </p:tgtEl>
                                      </p:cBhvr>
                                    </p:animEffect>
                                    <p:set>
                                      <p:cBhvr>
                                        <p:cTn id="15" dur="1" fill="hold">
                                          <p:stCondLst>
                                            <p:cond delay="499"/>
                                          </p:stCondLst>
                                        </p:cTn>
                                        <p:tgtEl>
                                          <p:spTgt spid="63500"/>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63501"/>
                                        </p:tgtEl>
                                      </p:cBhvr>
                                    </p:animEffect>
                                    <p:set>
                                      <p:cBhvr>
                                        <p:cTn id="18" dur="1" fill="hold">
                                          <p:stCondLst>
                                            <p:cond delay="499"/>
                                          </p:stCondLst>
                                        </p:cTn>
                                        <p:tgtEl>
                                          <p:spTgt spid="63501"/>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3502"/>
                                        </p:tgtEl>
                                        <p:attrNameLst>
                                          <p:attrName>style.visibility</p:attrName>
                                        </p:attrNameLst>
                                      </p:cBhvr>
                                      <p:to>
                                        <p:strVal val="visible"/>
                                      </p:to>
                                    </p:set>
                                    <p:animEffect transition="in" filter="blinds(horizontal)">
                                      <p:cBhvr>
                                        <p:cTn id="23" dur="500"/>
                                        <p:tgtEl>
                                          <p:spTgt spid="63502"/>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3503"/>
                                        </p:tgtEl>
                                        <p:attrNameLst>
                                          <p:attrName>style.visibility</p:attrName>
                                        </p:attrNameLst>
                                      </p:cBhvr>
                                      <p:to>
                                        <p:strVal val="visible"/>
                                      </p:to>
                                    </p:set>
                                    <p:animEffect transition="in" filter="blinds(horizontal)">
                                      <p:cBhvr>
                                        <p:cTn id="26" dur="500"/>
                                        <p:tgtEl>
                                          <p:spTgt spid="6350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grpId="1" nodeType="clickEffect">
                                  <p:stCondLst>
                                    <p:cond delay="0"/>
                                  </p:stCondLst>
                                  <p:childTnLst>
                                    <p:animEffect transition="out" filter="blinds(horizontal)">
                                      <p:cBhvr>
                                        <p:cTn id="30" dur="500"/>
                                        <p:tgtEl>
                                          <p:spTgt spid="63502"/>
                                        </p:tgtEl>
                                      </p:cBhvr>
                                    </p:animEffect>
                                    <p:set>
                                      <p:cBhvr>
                                        <p:cTn id="31" dur="1" fill="hold">
                                          <p:stCondLst>
                                            <p:cond delay="499"/>
                                          </p:stCondLst>
                                        </p:cTn>
                                        <p:tgtEl>
                                          <p:spTgt spid="63502"/>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63503"/>
                                        </p:tgtEl>
                                      </p:cBhvr>
                                    </p:animEffect>
                                    <p:set>
                                      <p:cBhvr>
                                        <p:cTn id="34" dur="1" fill="hold">
                                          <p:stCondLst>
                                            <p:cond delay="499"/>
                                          </p:stCondLst>
                                        </p:cTn>
                                        <p:tgtEl>
                                          <p:spTgt spid="6350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0" grpId="0" animBg="1"/>
      <p:bldP spid="63500" grpId="1" animBg="1"/>
      <p:bldP spid="63501" grpId="0"/>
      <p:bldP spid="63501" grpId="1"/>
      <p:bldP spid="63502" grpId="0" animBg="1"/>
      <p:bldP spid="63502" grpId="1" animBg="1"/>
      <p:bldP spid="63503" grpId="0"/>
      <p:bldP spid="6350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descr="WhitecornerFlower"/>
          <p:cNvPicPr>
            <a:picLocks noChangeAspect="1" noChangeArrowheads="1"/>
          </p:cNvPicPr>
          <p:nvPr/>
        </p:nvPicPr>
        <p:blipFill>
          <a:blip r:embed="rId2"/>
          <a:srcRect/>
          <a:stretch>
            <a:fillRect/>
          </a:stretch>
        </p:blipFill>
        <p:spPr bwMode="auto">
          <a:xfrm>
            <a:off x="-76200" y="-76200"/>
            <a:ext cx="1676400" cy="1676400"/>
          </a:xfrm>
          <a:prstGeom prst="rect">
            <a:avLst/>
          </a:prstGeom>
          <a:noFill/>
        </p:spPr>
      </p:pic>
      <p:pic>
        <p:nvPicPr>
          <p:cNvPr id="65539" name="Picture 3" descr="WhitecornerFlower"/>
          <p:cNvPicPr>
            <a:picLocks noChangeAspect="1" noChangeArrowheads="1"/>
          </p:cNvPicPr>
          <p:nvPr/>
        </p:nvPicPr>
        <p:blipFill>
          <a:blip r:embed="rId3"/>
          <a:srcRect/>
          <a:stretch>
            <a:fillRect/>
          </a:stretch>
        </p:blipFill>
        <p:spPr bwMode="auto">
          <a:xfrm>
            <a:off x="7543800" y="0"/>
            <a:ext cx="1676400" cy="1676400"/>
          </a:xfrm>
          <a:prstGeom prst="rect">
            <a:avLst/>
          </a:prstGeom>
          <a:noFill/>
        </p:spPr>
      </p:pic>
      <p:pic>
        <p:nvPicPr>
          <p:cNvPr id="65540" name="Picture 4" descr="WhitecornerFlower"/>
          <p:cNvPicPr>
            <a:picLocks noChangeAspect="1" noChangeArrowheads="1"/>
          </p:cNvPicPr>
          <p:nvPr/>
        </p:nvPicPr>
        <p:blipFill>
          <a:blip r:embed="rId4"/>
          <a:srcRect/>
          <a:stretch>
            <a:fillRect/>
          </a:stretch>
        </p:blipFill>
        <p:spPr bwMode="auto">
          <a:xfrm>
            <a:off x="0" y="5181600"/>
            <a:ext cx="1524000" cy="1676400"/>
          </a:xfrm>
          <a:prstGeom prst="rect">
            <a:avLst/>
          </a:prstGeom>
          <a:noFill/>
          <a:ln w="9525">
            <a:solidFill>
              <a:schemeClr val="bg1"/>
            </a:solidFill>
            <a:miter lim="800000"/>
            <a:headEnd/>
            <a:tailEnd/>
          </a:ln>
        </p:spPr>
      </p:pic>
      <p:pic>
        <p:nvPicPr>
          <p:cNvPr id="65541" name="Picture 5" descr="WhitecornerFlower"/>
          <p:cNvPicPr>
            <a:picLocks noChangeAspect="1" noChangeArrowheads="1"/>
          </p:cNvPicPr>
          <p:nvPr/>
        </p:nvPicPr>
        <p:blipFill>
          <a:blip r:embed="rId5"/>
          <a:srcRect/>
          <a:stretch>
            <a:fillRect/>
          </a:stretch>
        </p:blipFill>
        <p:spPr bwMode="auto">
          <a:xfrm>
            <a:off x="7467600" y="5334000"/>
            <a:ext cx="1676400" cy="1676400"/>
          </a:xfrm>
          <a:prstGeom prst="rect">
            <a:avLst/>
          </a:prstGeom>
          <a:noFill/>
        </p:spPr>
      </p:pic>
      <p:graphicFrame>
        <p:nvGraphicFramePr>
          <p:cNvPr id="65617" name="Group 81"/>
          <p:cNvGraphicFramePr>
            <a:graphicFrameLocks noGrp="1"/>
          </p:cNvGraphicFramePr>
          <p:nvPr>
            <p:ph sz="half" idx="2"/>
          </p:nvPr>
        </p:nvGraphicFramePr>
        <p:xfrm>
          <a:off x="838200" y="2152650"/>
          <a:ext cx="7467600" cy="2190752"/>
        </p:xfrm>
        <a:graphic>
          <a:graphicData uri="http://schemas.openxmlformats.org/drawingml/2006/table">
            <a:tbl>
              <a:tblPr/>
              <a:tblGrid>
                <a:gridCol w="3484563"/>
                <a:gridCol w="3983037"/>
              </a:tblGrid>
              <a:tr h="6365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Times New Roman" pitchFamily="18" charset="0"/>
                        </a:rPr>
                        <a:t>Giai đoạn</a:t>
                      </a:r>
                      <a:endParaRPr kumimoji="0" lang="vi-VN" sz="2400" b="1" i="0" u="none" strike="noStrike" cap="none" normalizeH="0" baseline="0" smtClean="0">
                        <a:ln>
                          <a:noFill/>
                        </a:ln>
                        <a:solidFill>
                          <a:srgbClr val="0000FF"/>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rgbClr val="0000FF"/>
                          </a:solidFill>
                          <a:effectLst/>
                          <a:latin typeface="Times New Roman" pitchFamily="18" charset="0"/>
                        </a:rPr>
                        <a:t>Đặc điểm nổi bật </a:t>
                      </a: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8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Tuổi vị thành niên</a:t>
                      </a: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Tuổi trưởng thành</a:t>
                      </a: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Tuổi già</a:t>
                      </a: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5474" name="AutoShape 2"/>
          <p:cNvSpPr>
            <a:spLocks noChangeArrowheads="1"/>
          </p:cNvSpPr>
          <p:nvPr/>
        </p:nvSpPr>
        <p:spPr bwMode="auto">
          <a:xfrm>
            <a:off x="2774950" y="4552950"/>
            <a:ext cx="2787650" cy="2000250"/>
          </a:xfrm>
          <a:prstGeom prst="star24">
            <a:avLst>
              <a:gd name="adj" fmla="val 37500"/>
            </a:avLst>
          </a:prstGeom>
          <a:solidFill>
            <a:srgbClr val="33CC33"/>
          </a:solidFill>
          <a:ln w="9525">
            <a:solidFill>
              <a:schemeClr val="tx2"/>
            </a:solidFill>
            <a:miter lim="800000"/>
            <a:headEnd/>
            <a:tailEnd/>
          </a:ln>
        </p:spPr>
        <p:txBody>
          <a:bodyPr anchor="ctr"/>
          <a:lstStyle/>
          <a:p>
            <a:pPr algn="ctr"/>
            <a:r>
              <a:rPr lang="en-US" sz="2800" b="1">
                <a:solidFill>
                  <a:srgbClr val="0000CC"/>
                </a:solidFill>
              </a:rPr>
              <a:t>SGK</a:t>
            </a:r>
          </a:p>
          <a:p>
            <a:pPr algn="ctr"/>
            <a:r>
              <a:rPr lang="en-US" sz="2800" b="1">
                <a:solidFill>
                  <a:srgbClr val="0000CC"/>
                </a:solidFill>
              </a:rPr>
              <a:t>Trang 16-17</a:t>
            </a:r>
          </a:p>
        </p:txBody>
      </p:sp>
      <p:sp>
        <p:nvSpPr>
          <p:cNvPr id="2" name="AutoShape 2"/>
          <p:cNvSpPr>
            <a:spLocks noChangeArrowheads="1"/>
          </p:cNvSpPr>
          <p:nvPr/>
        </p:nvSpPr>
        <p:spPr bwMode="auto">
          <a:xfrm>
            <a:off x="2438400" y="4400550"/>
            <a:ext cx="4876800" cy="2152650"/>
          </a:xfrm>
          <a:prstGeom prst="star24">
            <a:avLst>
              <a:gd name="adj" fmla="val 43750"/>
            </a:avLst>
          </a:prstGeom>
          <a:solidFill>
            <a:srgbClr val="33CC33"/>
          </a:solidFill>
          <a:ln w="9525">
            <a:solidFill>
              <a:schemeClr val="tx2"/>
            </a:solidFill>
            <a:miter lim="800000"/>
            <a:headEnd/>
            <a:tailEnd/>
          </a:ln>
        </p:spPr>
        <p:txBody>
          <a:bodyPr anchor="ctr"/>
          <a:lstStyle/>
          <a:p>
            <a:pPr algn="ctr"/>
            <a:r>
              <a:rPr lang="en-US" sz="2800" b="1">
                <a:solidFill>
                  <a:srgbClr val="0000CC"/>
                </a:solidFill>
              </a:rPr>
              <a:t>Thảo luận nhóm </a:t>
            </a:r>
          </a:p>
          <a:p>
            <a:pPr algn="ctr"/>
            <a:r>
              <a:rPr lang="en-US" sz="2800" b="1">
                <a:solidFill>
                  <a:srgbClr val="0000CC"/>
                </a:solidFill>
              </a:rPr>
              <a:t>7 phút</a:t>
            </a:r>
          </a:p>
        </p:txBody>
      </p:sp>
      <p:sp>
        <p:nvSpPr>
          <p:cNvPr id="65624" name="Text Box 88"/>
          <p:cNvSpPr txBox="1">
            <a:spLocks noChangeArrowheads="1"/>
          </p:cNvSpPr>
          <p:nvPr/>
        </p:nvSpPr>
        <p:spPr bwMode="auto">
          <a:xfrm>
            <a:off x="2667000" y="1600200"/>
            <a:ext cx="3733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hoàn thành bảng sau:</a:t>
            </a:r>
          </a:p>
        </p:txBody>
      </p:sp>
      <p:sp>
        <p:nvSpPr>
          <p:cNvPr id="65625" name="Text Box 89"/>
          <p:cNvSpPr txBox="1">
            <a:spLocks noChangeArrowheads="1"/>
          </p:cNvSpPr>
          <p:nvPr/>
        </p:nvSpPr>
        <p:spPr bwMode="auto">
          <a:xfrm>
            <a:off x="304800" y="1600200"/>
            <a:ext cx="3733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Đọc thông tin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5625"/>
                                        </p:tgtEl>
                                        <p:attrNameLst>
                                          <p:attrName>style.visibility</p:attrName>
                                        </p:attrNameLst>
                                      </p:cBhvr>
                                      <p:to>
                                        <p:strVal val="visible"/>
                                      </p:to>
                                    </p:set>
                                    <p:animEffect transition="in" filter="blinds(horizontal)">
                                      <p:cBhvr>
                                        <p:cTn id="7" dur="500"/>
                                        <p:tgtEl>
                                          <p:spTgt spid="6562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5474"/>
                                        </p:tgtEl>
                                        <p:attrNameLst>
                                          <p:attrName>style.visibility</p:attrName>
                                        </p:attrNameLst>
                                      </p:cBhvr>
                                      <p:to>
                                        <p:strVal val="visible"/>
                                      </p:to>
                                    </p:set>
                                    <p:anim calcmode="lin" valueType="num">
                                      <p:cBhvr additive="base">
                                        <p:cTn id="12" dur="500" fill="hold"/>
                                        <p:tgtEl>
                                          <p:spTgt spid="105474"/>
                                        </p:tgtEl>
                                        <p:attrNameLst>
                                          <p:attrName>ppt_x</p:attrName>
                                        </p:attrNameLst>
                                      </p:cBhvr>
                                      <p:tavLst>
                                        <p:tav tm="0">
                                          <p:val>
                                            <p:strVal val="#ppt_x"/>
                                          </p:val>
                                        </p:tav>
                                        <p:tav tm="100000">
                                          <p:val>
                                            <p:strVal val="#ppt_x"/>
                                          </p:val>
                                        </p:tav>
                                      </p:tavLst>
                                    </p:anim>
                                    <p:anim calcmode="lin" valueType="num">
                                      <p:cBhvr additive="base">
                                        <p:cTn id="13" dur="500" fill="hold"/>
                                        <p:tgtEl>
                                          <p:spTgt spid="10547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65624"/>
                                        </p:tgtEl>
                                        <p:attrNameLst>
                                          <p:attrName>style.visibility</p:attrName>
                                        </p:attrNameLst>
                                      </p:cBhvr>
                                      <p:to>
                                        <p:strVal val="visible"/>
                                      </p:to>
                                    </p:set>
                                    <p:animEffect transition="in" filter="blinds(horizontal)">
                                      <p:cBhvr>
                                        <p:cTn id="18" dur="500"/>
                                        <p:tgtEl>
                                          <p:spTgt spid="6562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5617"/>
                                        </p:tgtEl>
                                        <p:attrNameLst>
                                          <p:attrName>style.visibility</p:attrName>
                                        </p:attrNameLst>
                                      </p:cBhvr>
                                      <p:to>
                                        <p:strVal val="visible"/>
                                      </p:to>
                                    </p:set>
                                    <p:animEffect transition="in" filter="blinds(horizontal)">
                                      <p:cBhvr>
                                        <p:cTn id="23" dur="500"/>
                                        <p:tgtEl>
                                          <p:spTgt spid="6561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xit" presetSubtype="10" fill="hold" grpId="1" nodeType="clickEffect">
                                  <p:stCondLst>
                                    <p:cond delay="0"/>
                                  </p:stCondLst>
                                  <p:childTnLst>
                                    <p:animEffect transition="out" filter="blinds(horizontal)">
                                      <p:cBhvr>
                                        <p:cTn id="27" dur="500"/>
                                        <p:tgtEl>
                                          <p:spTgt spid="105474"/>
                                        </p:tgtEl>
                                      </p:cBhvr>
                                    </p:animEffect>
                                    <p:set>
                                      <p:cBhvr>
                                        <p:cTn id="28" dur="1" fill="hold">
                                          <p:stCondLst>
                                            <p:cond delay="499"/>
                                          </p:stCondLst>
                                        </p:cTn>
                                        <p:tgtEl>
                                          <p:spTgt spid="10547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grpId="1" nodeType="clickEffect">
                                  <p:stCondLst>
                                    <p:cond delay="0"/>
                                  </p:stCondLst>
                                  <p:childTnLst>
                                    <p:animEffect transition="out" filter="blinds(horizontal)">
                                      <p:cBhvr>
                                        <p:cTn id="38" dur="500"/>
                                        <p:tgtEl>
                                          <p:spTgt spid="2"/>
                                        </p:tgtEl>
                                      </p:cBhvr>
                                    </p:animEffect>
                                    <p:set>
                                      <p:cBhvr>
                                        <p:cTn id="39"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animBg="1"/>
      <p:bldP spid="105474" grpId="1" animBg="1"/>
      <p:bldP spid="2" grpId="0" animBg="1"/>
      <p:bldP spid="2" grpId="1" animBg="1"/>
      <p:bldP spid="65624" grpId="0"/>
      <p:bldP spid="656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2" descr="WhitecornerFlower"/>
          <p:cNvPicPr>
            <a:picLocks noChangeAspect="1" noChangeArrowheads="1"/>
          </p:cNvPicPr>
          <p:nvPr/>
        </p:nvPicPr>
        <p:blipFill>
          <a:blip r:embed="rId2"/>
          <a:srcRect/>
          <a:stretch>
            <a:fillRect/>
          </a:stretch>
        </p:blipFill>
        <p:spPr bwMode="auto">
          <a:xfrm>
            <a:off x="0" y="0"/>
            <a:ext cx="1676400" cy="1676400"/>
          </a:xfrm>
          <a:prstGeom prst="rect">
            <a:avLst/>
          </a:prstGeom>
          <a:noFill/>
        </p:spPr>
      </p:pic>
      <p:pic>
        <p:nvPicPr>
          <p:cNvPr id="67587" name="Picture 3" descr="WhitecornerFlower"/>
          <p:cNvPicPr>
            <a:picLocks noChangeAspect="1" noChangeArrowheads="1"/>
          </p:cNvPicPr>
          <p:nvPr/>
        </p:nvPicPr>
        <p:blipFill>
          <a:blip r:embed="rId3"/>
          <a:srcRect/>
          <a:stretch>
            <a:fillRect/>
          </a:stretch>
        </p:blipFill>
        <p:spPr bwMode="auto">
          <a:xfrm>
            <a:off x="7543800" y="0"/>
            <a:ext cx="1676400" cy="1676400"/>
          </a:xfrm>
          <a:prstGeom prst="rect">
            <a:avLst/>
          </a:prstGeom>
          <a:noFill/>
        </p:spPr>
      </p:pic>
      <p:pic>
        <p:nvPicPr>
          <p:cNvPr id="67588" name="Picture 4" descr="WhitecornerFlower"/>
          <p:cNvPicPr>
            <a:picLocks noChangeAspect="1" noChangeArrowheads="1"/>
          </p:cNvPicPr>
          <p:nvPr/>
        </p:nvPicPr>
        <p:blipFill>
          <a:blip r:embed="rId4"/>
          <a:srcRect/>
          <a:stretch>
            <a:fillRect/>
          </a:stretch>
        </p:blipFill>
        <p:spPr bwMode="auto">
          <a:xfrm>
            <a:off x="-76200" y="5181600"/>
            <a:ext cx="1676400" cy="1676400"/>
          </a:xfrm>
          <a:prstGeom prst="rect">
            <a:avLst/>
          </a:prstGeom>
          <a:noFill/>
          <a:ln w="9525">
            <a:solidFill>
              <a:schemeClr val="bg1"/>
            </a:solidFill>
            <a:miter lim="800000"/>
            <a:headEnd/>
            <a:tailEnd/>
          </a:ln>
        </p:spPr>
      </p:pic>
      <p:pic>
        <p:nvPicPr>
          <p:cNvPr id="67589" name="Picture 5" descr="WhitecornerFlower"/>
          <p:cNvPicPr>
            <a:picLocks noChangeAspect="1" noChangeArrowheads="1"/>
          </p:cNvPicPr>
          <p:nvPr/>
        </p:nvPicPr>
        <p:blipFill>
          <a:blip r:embed="rId5"/>
          <a:srcRect/>
          <a:stretch>
            <a:fillRect/>
          </a:stretch>
        </p:blipFill>
        <p:spPr bwMode="auto">
          <a:xfrm>
            <a:off x="7467600" y="5334000"/>
            <a:ext cx="1676400" cy="1676400"/>
          </a:xfrm>
          <a:prstGeom prst="rect">
            <a:avLst/>
          </a:prstGeom>
          <a:noFill/>
        </p:spPr>
      </p:pic>
      <p:graphicFrame>
        <p:nvGraphicFramePr>
          <p:cNvPr id="67592" name="Group 8"/>
          <p:cNvGraphicFramePr>
            <a:graphicFrameLocks noGrp="1"/>
          </p:cNvGraphicFramePr>
          <p:nvPr>
            <p:ph/>
          </p:nvPr>
        </p:nvGraphicFramePr>
        <p:xfrm>
          <a:off x="457200" y="1828800"/>
          <a:ext cx="8229600" cy="1676401"/>
        </p:xfrm>
        <a:graphic>
          <a:graphicData uri="http://schemas.openxmlformats.org/drawingml/2006/table">
            <a:tbl>
              <a:tblPr/>
              <a:tblGrid>
                <a:gridCol w="2209800"/>
                <a:gridCol w="762000"/>
                <a:gridCol w="5257800"/>
              </a:tblGrid>
              <a:tr h="5064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Giai đoạn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Hình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Đặc điểm nổi bật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9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vị thành niên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a:t>
                      </a:r>
                      <a:r>
                        <a:rPr kumimoji="0" lang="en-US" sz="2000" b="1" i="0" u="none" strike="noStrike" cap="none" normalizeH="0" baseline="0" smtClean="0">
                          <a:ln>
                            <a:noFill/>
                          </a:ln>
                          <a:solidFill>
                            <a:schemeClr val="tx1"/>
                          </a:solidFill>
                          <a:effectLst/>
                          <a:latin typeface="Times New Roman" pitchFamily="18" charset="0"/>
                        </a:rPr>
                        <a:t>từ 10 đến 19 tuổi</a:t>
                      </a:r>
                      <a:r>
                        <a:rPr kumimoji="0" lang="en-US" sz="2000" b="1" i="0" u="none" strike="noStrike" cap="none" normalizeH="0" baseline="0" smtClean="0">
                          <a:ln>
                            <a:noFill/>
                          </a:ln>
                          <a:solidFill>
                            <a:schemeClr val="accent2"/>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Giai đoạn chuyển tiếp từ trẻ con thành người lớn. Ở tuổi này có sự phát triển mạnh mẽ về thể chất, tinh thần và mối quan hệ với bạn bè,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7607" name="Picture 23" descr="4"/>
          <p:cNvPicPr>
            <a:picLocks noChangeAspect="1" noChangeArrowheads="1"/>
          </p:cNvPicPr>
          <p:nvPr/>
        </p:nvPicPr>
        <p:blipFill>
          <a:blip r:embed="rId6"/>
          <a:srcRect/>
          <a:stretch>
            <a:fillRect/>
          </a:stretch>
        </p:blipFill>
        <p:spPr bwMode="auto">
          <a:xfrm>
            <a:off x="2667000" y="3657600"/>
            <a:ext cx="4114800" cy="304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607"/>
                                        </p:tgtEl>
                                        <p:attrNameLst>
                                          <p:attrName>style.visibility</p:attrName>
                                        </p:attrNameLst>
                                      </p:cBhvr>
                                      <p:to>
                                        <p:strVal val="visible"/>
                                      </p:to>
                                    </p:set>
                                    <p:animEffect transition="in" filter="blinds(horizontal)">
                                      <p:cBhvr>
                                        <p:cTn id="7" dur="500"/>
                                        <p:tgtEl>
                                          <p:spTgt spid="6760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7592"/>
                                        </p:tgtEl>
                                        <p:attrNameLst>
                                          <p:attrName>style.visibility</p:attrName>
                                        </p:attrNameLst>
                                      </p:cBhvr>
                                      <p:to>
                                        <p:strVal val="visible"/>
                                      </p:to>
                                    </p:set>
                                    <p:animEffect transition="in" filter="blinds(horizontal)">
                                      <p:cBhvr>
                                        <p:cTn id="12" dur="500"/>
                                        <p:tgtEl>
                                          <p:spTgt spid="6759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67607"/>
                                        </p:tgtEl>
                                      </p:cBhvr>
                                    </p:animEffect>
                                    <p:set>
                                      <p:cBhvr>
                                        <p:cTn id="17" dur="1" fill="hold">
                                          <p:stCondLst>
                                            <p:cond delay="499"/>
                                          </p:stCondLst>
                                        </p:cTn>
                                        <p:tgtEl>
                                          <p:spTgt spid="676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457200" y="1676400"/>
            <a:ext cx="8382000" cy="4838700"/>
          </a:xfrm>
          <a:prstGeom prst="rect">
            <a:avLst/>
          </a:prstGeom>
          <a:noFill/>
          <a:ln w="9525">
            <a:noFill/>
            <a:miter lim="800000"/>
            <a:headEnd/>
            <a:tailEnd/>
          </a:ln>
          <a:effectLst/>
        </p:spPr>
        <p:txBody>
          <a:bodyPr>
            <a:spAutoFit/>
          </a:bodyPr>
          <a:lstStyle/>
          <a:p>
            <a:pPr>
              <a:spcBef>
                <a:spcPct val="50000"/>
              </a:spcBef>
            </a:pPr>
            <a:r>
              <a:rPr lang="en-US" sz="2400"/>
              <a:t>- Em đang ở vào giai đoạn nào của cuộc đời ?</a:t>
            </a:r>
          </a:p>
          <a:p>
            <a:pPr algn="just">
              <a:spcBef>
                <a:spcPct val="50000"/>
              </a:spcBef>
            </a:pPr>
            <a:r>
              <a:rPr lang="en-US" sz="2400">
                <a:solidFill>
                  <a:srgbClr val="0000FF"/>
                </a:solidFill>
              </a:rPr>
              <a:t>+ Các em đang ở giai đoạn đầu của tuổi vị thành niên. </a:t>
            </a:r>
          </a:p>
          <a:p>
            <a:pPr>
              <a:spcBef>
                <a:spcPct val="50000"/>
              </a:spcBef>
              <a:buFontTx/>
              <a:buChar char="-"/>
            </a:pPr>
            <a:r>
              <a:rPr lang="en-US" sz="2400"/>
              <a:t> Biết được chúng ta đang ở vào giai đoạn nào của cuộc đời có lợi gì ?</a:t>
            </a:r>
          </a:p>
          <a:p>
            <a:pPr algn="just">
              <a:spcBef>
                <a:spcPct val="50000"/>
              </a:spcBef>
            </a:pPr>
            <a:r>
              <a:rPr lang="en-US" sz="2400">
                <a:solidFill>
                  <a:srgbClr val="0000FF"/>
                </a:solidFill>
              </a:rPr>
              <a:t>+ Biết được chúng ta đang ở vào giai đoạn nào của cuộc đời sẽ giúp chúng ta hình dung được sự phát triển của cơ thể về thể chất, tinh thần và mối quan hệ xã hội sẽ diễn ra như thế nào. Từ đó, chúng ta sẵn sàng đón nhận mà không sợ hãi, bối rối…đồng thời còn giúp chúng ta có thể tránh được những nhược điểm hoặc sai lầm có thể xảy ra đối với mỗi người ở vào lứa tuổi mình.</a:t>
            </a:r>
          </a:p>
          <a:p>
            <a:pPr>
              <a:spcBef>
                <a:spcPct val="50000"/>
              </a:spcBef>
              <a:buFontTx/>
              <a:buChar char="-"/>
            </a:pPr>
            <a:endParaRPr lang="en-US" sz="24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9090">
                                            <p:txEl>
                                              <p:pRg st="0" end="0"/>
                                            </p:txEl>
                                          </p:spTgt>
                                        </p:tgtEl>
                                        <p:attrNameLst>
                                          <p:attrName>style.visibility</p:attrName>
                                        </p:attrNameLst>
                                      </p:cBhvr>
                                      <p:to>
                                        <p:strVal val="visible"/>
                                      </p:to>
                                    </p:set>
                                    <p:animEffect transition="in" filter="blinds(horizontal)">
                                      <p:cBhvr>
                                        <p:cTn id="7" dur="500"/>
                                        <p:tgtEl>
                                          <p:spTgt spid="890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9090">
                                            <p:txEl>
                                              <p:pRg st="1" end="1"/>
                                            </p:txEl>
                                          </p:spTgt>
                                        </p:tgtEl>
                                        <p:attrNameLst>
                                          <p:attrName>style.visibility</p:attrName>
                                        </p:attrNameLst>
                                      </p:cBhvr>
                                      <p:to>
                                        <p:strVal val="visible"/>
                                      </p:to>
                                    </p:set>
                                    <p:animEffect transition="in" filter="blinds(horizontal)">
                                      <p:cBhvr>
                                        <p:cTn id="12" dur="500"/>
                                        <p:tgtEl>
                                          <p:spTgt spid="8909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nodeType="clickEffect">
                                  <p:stCondLst>
                                    <p:cond delay="0"/>
                                  </p:stCondLst>
                                  <p:childTnLst>
                                    <p:animEffect transition="out" filter="blinds(horizontal)">
                                      <p:cBhvr>
                                        <p:cTn id="16" dur="500"/>
                                        <p:tgtEl>
                                          <p:spTgt spid="89090">
                                            <p:txEl>
                                              <p:pRg st="0" end="0"/>
                                            </p:txEl>
                                          </p:spTgt>
                                        </p:tgtEl>
                                      </p:cBhvr>
                                    </p:animEffect>
                                    <p:set>
                                      <p:cBhvr>
                                        <p:cTn id="17" dur="1" fill="hold">
                                          <p:stCondLst>
                                            <p:cond delay="499"/>
                                          </p:stCondLst>
                                        </p:cTn>
                                        <p:tgtEl>
                                          <p:spTgt spid="89090">
                                            <p:txEl>
                                              <p:pRg st="0" end="0"/>
                                            </p:txEl>
                                          </p:spTgt>
                                        </p:tgtEl>
                                        <p:attrNameLst>
                                          <p:attrName>style.visibility</p:attrName>
                                        </p:attrNameLst>
                                      </p:cBhvr>
                                      <p:to>
                                        <p:strVal val="hidden"/>
                                      </p:to>
                                    </p:set>
                                  </p:childTnLst>
                                </p:cTn>
                              </p:par>
                              <p:par>
                                <p:cTn id="18" presetID="3" presetClass="exit" presetSubtype="10" fill="hold" nodeType="withEffect">
                                  <p:stCondLst>
                                    <p:cond delay="0"/>
                                  </p:stCondLst>
                                  <p:childTnLst>
                                    <p:animEffect transition="out" filter="blinds(horizontal)">
                                      <p:cBhvr>
                                        <p:cTn id="19" dur="500"/>
                                        <p:tgtEl>
                                          <p:spTgt spid="89090">
                                            <p:txEl>
                                              <p:pRg st="1" end="1"/>
                                            </p:txEl>
                                          </p:spTgt>
                                        </p:tgtEl>
                                      </p:cBhvr>
                                    </p:animEffect>
                                    <p:set>
                                      <p:cBhvr>
                                        <p:cTn id="20" dur="1" fill="hold">
                                          <p:stCondLst>
                                            <p:cond delay="499"/>
                                          </p:stCondLst>
                                        </p:cTn>
                                        <p:tgtEl>
                                          <p:spTgt spid="89090">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89090">
                                            <p:txEl>
                                              <p:pRg st="2" end="2"/>
                                            </p:txEl>
                                          </p:spTgt>
                                        </p:tgtEl>
                                        <p:attrNameLst>
                                          <p:attrName>style.visibility</p:attrName>
                                        </p:attrNameLst>
                                      </p:cBhvr>
                                      <p:to>
                                        <p:strVal val="visible"/>
                                      </p:to>
                                    </p:set>
                                    <p:animEffect transition="in" filter="blinds(horizontal)">
                                      <p:cBhvr>
                                        <p:cTn id="25" dur="500"/>
                                        <p:tgtEl>
                                          <p:spTgt spid="89090">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89090">
                                            <p:txEl>
                                              <p:pRg st="3" end="3"/>
                                            </p:txEl>
                                          </p:spTgt>
                                        </p:tgtEl>
                                        <p:attrNameLst>
                                          <p:attrName>style.visibility</p:attrName>
                                        </p:attrNameLst>
                                      </p:cBhvr>
                                      <p:to>
                                        <p:strVal val="visible"/>
                                      </p:to>
                                    </p:set>
                                    <p:animEffect transition="in" filter="blinds(horizontal)">
                                      <p:cBhvr>
                                        <p:cTn id="30" dur="500"/>
                                        <p:tgtEl>
                                          <p:spTgt spid="890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WhitecornerFlower"/>
          <p:cNvPicPr>
            <a:picLocks noChangeAspect="1" noChangeArrowheads="1"/>
          </p:cNvPicPr>
          <p:nvPr/>
        </p:nvPicPr>
        <p:blipFill>
          <a:blip r:embed="rId2"/>
          <a:srcRect/>
          <a:stretch>
            <a:fillRect/>
          </a:stretch>
        </p:blipFill>
        <p:spPr bwMode="auto">
          <a:xfrm>
            <a:off x="-76200" y="-76200"/>
            <a:ext cx="1676400" cy="1676400"/>
          </a:xfrm>
          <a:prstGeom prst="rect">
            <a:avLst/>
          </a:prstGeom>
          <a:noFill/>
        </p:spPr>
      </p:pic>
      <p:pic>
        <p:nvPicPr>
          <p:cNvPr id="68611" name="Picture 3" descr="WhitecornerFlower"/>
          <p:cNvPicPr>
            <a:picLocks noChangeAspect="1" noChangeArrowheads="1"/>
          </p:cNvPicPr>
          <p:nvPr/>
        </p:nvPicPr>
        <p:blipFill>
          <a:blip r:embed="rId3"/>
          <a:srcRect/>
          <a:stretch>
            <a:fillRect/>
          </a:stretch>
        </p:blipFill>
        <p:spPr bwMode="auto">
          <a:xfrm>
            <a:off x="7543800" y="0"/>
            <a:ext cx="1676400" cy="1676400"/>
          </a:xfrm>
          <a:prstGeom prst="rect">
            <a:avLst/>
          </a:prstGeom>
          <a:noFill/>
        </p:spPr>
      </p:pic>
      <p:pic>
        <p:nvPicPr>
          <p:cNvPr id="68612" name="Picture 4" descr="WhitecornerFlower"/>
          <p:cNvPicPr>
            <a:picLocks noChangeAspect="1" noChangeArrowheads="1"/>
          </p:cNvPicPr>
          <p:nvPr/>
        </p:nvPicPr>
        <p:blipFill>
          <a:blip r:embed="rId4"/>
          <a:srcRect/>
          <a:stretch>
            <a:fillRect/>
          </a:stretch>
        </p:blipFill>
        <p:spPr bwMode="auto">
          <a:xfrm>
            <a:off x="-76200" y="5181600"/>
            <a:ext cx="1676400" cy="1676400"/>
          </a:xfrm>
          <a:prstGeom prst="rect">
            <a:avLst/>
          </a:prstGeom>
          <a:noFill/>
          <a:ln w="9525">
            <a:solidFill>
              <a:schemeClr val="bg1"/>
            </a:solidFill>
            <a:miter lim="800000"/>
            <a:headEnd/>
            <a:tailEnd/>
          </a:ln>
        </p:spPr>
      </p:pic>
      <p:pic>
        <p:nvPicPr>
          <p:cNvPr id="68613" name="Picture 5" descr="WhitecornerFlower"/>
          <p:cNvPicPr>
            <a:picLocks noChangeAspect="1" noChangeArrowheads="1"/>
          </p:cNvPicPr>
          <p:nvPr/>
        </p:nvPicPr>
        <p:blipFill>
          <a:blip r:embed="rId5"/>
          <a:srcRect/>
          <a:stretch>
            <a:fillRect/>
          </a:stretch>
        </p:blipFill>
        <p:spPr bwMode="auto">
          <a:xfrm>
            <a:off x="7467600" y="5334000"/>
            <a:ext cx="1676400" cy="1676400"/>
          </a:xfrm>
          <a:prstGeom prst="rect">
            <a:avLst/>
          </a:prstGeom>
          <a:noFill/>
        </p:spPr>
      </p:pic>
      <p:graphicFrame>
        <p:nvGraphicFramePr>
          <p:cNvPr id="68632" name="Group 24"/>
          <p:cNvGraphicFramePr>
            <a:graphicFrameLocks noGrp="1"/>
          </p:cNvGraphicFramePr>
          <p:nvPr>
            <p:ph/>
          </p:nvPr>
        </p:nvGraphicFramePr>
        <p:xfrm>
          <a:off x="457200" y="1905000"/>
          <a:ext cx="8229600" cy="2388934"/>
        </p:xfrm>
        <a:graphic>
          <a:graphicData uri="http://schemas.openxmlformats.org/drawingml/2006/table">
            <a:tbl>
              <a:tblPr/>
              <a:tblGrid>
                <a:gridCol w="1676400"/>
                <a:gridCol w="914400"/>
                <a:gridCol w="5638800"/>
              </a:tblGrid>
              <a:tr h="554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rgbClr val="0000FF"/>
                          </a:solidFill>
                          <a:effectLst/>
                          <a:latin typeface="Times New Roman" pitchFamily="18" charset="0"/>
                        </a:rPr>
                        <a:t>Giai đoạn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rgbClr val="0000FF"/>
                          </a:solidFill>
                          <a:effectLst/>
                          <a:latin typeface="Times New Roman" pitchFamily="18" charset="0"/>
                        </a:rPr>
                        <a:t>Hình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rgbClr val="0000FF"/>
                          </a:solidFill>
                          <a:effectLst/>
                          <a:latin typeface="Times New Roman" pitchFamily="18" charset="0"/>
                        </a:rPr>
                        <a:t>Đặc điểm nổi bật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0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accent2"/>
                          </a:solidFill>
                          <a:effectLst/>
                          <a:latin typeface="Times New Roman" pitchFamily="18" charset="0"/>
                        </a:rPr>
                        <a:t>Tuổi trưởng thành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200" b="1" i="0" u="none" strike="noStrike" cap="none" normalizeH="0" baseline="0" smtClean="0">
                          <a:ln>
                            <a:noFill/>
                          </a:ln>
                          <a:solidFill>
                            <a:schemeClr val="accent2"/>
                          </a:solidFill>
                          <a:effectLst/>
                          <a:latin typeface="Times New Roman" pitchFamily="18" charset="0"/>
                        </a:rPr>
                        <a:t>(</a:t>
                      </a:r>
                      <a:r>
                        <a:rPr kumimoji="0" lang="en-US" sz="2200" b="1" i="0" u="none" strike="noStrike" cap="none" normalizeH="0" baseline="0" smtClean="0">
                          <a:ln>
                            <a:noFill/>
                          </a:ln>
                          <a:solidFill>
                            <a:schemeClr val="tx1"/>
                          </a:solidFill>
                          <a:effectLst/>
                          <a:latin typeface="Times New Roman" pitchFamily="18" charset="0"/>
                        </a:rPr>
                        <a:t>từ 20 đến 60 hoặc 65 tuổi</a:t>
                      </a:r>
                      <a:r>
                        <a:rPr kumimoji="0" lang="en-US" sz="2200" b="1" i="0" u="none" strike="noStrike" cap="none" normalizeH="0" baseline="0" smtClean="0">
                          <a:ln>
                            <a:noFill/>
                          </a:ln>
                          <a:solidFill>
                            <a:schemeClr val="accent2"/>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600" b="0" i="0" u="none" strike="noStrike" cap="none" normalizeH="0" baseline="0" smtClean="0">
                          <a:ln>
                            <a:noFill/>
                          </a:ln>
                          <a:solidFill>
                            <a:schemeClr val="tx1"/>
                          </a:solidFill>
                          <a:effectLst/>
                          <a:latin typeface="Times New Roman" pitchFamily="18" charset="0"/>
                        </a:rPr>
                        <a:t> 2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Tuổi trưởng thành được đánh dấu bằng sự phát triển cả về mặt sinh học và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8633" name="Picture 25" descr="2"/>
          <p:cNvPicPr>
            <a:picLocks noChangeAspect="1" noChangeArrowheads="1"/>
          </p:cNvPicPr>
          <p:nvPr/>
        </p:nvPicPr>
        <p:blipFill>
          <a:blip r:embed="rId6"/>
          <a:srcRect/>
          <a:stretch>
            <a:fillRect/>
          </a:stretch>
        </p:blipFill>
        <p:spPr bwMode="auto">
          <a:xfrm>
            <a:off x="5181600" y="1905000"/>
            <a:ext cx="3505200" cy="2667000"/>
          </a:xfrm>
          <a:prstGeom prst="rect">
            <a:avLst/>
          </a:prstGeom>
          <a:noFill/>
          <a:ln w="19050">
            <a:solidFill>
              <a:srgbClr val="FF0000"/>
            </a:solidFill>
            <a:miter lim="800000"/>
            <a:headEnd/>
            <a:tailEnd/>
          </a:ln>
        </p:spPr>
      </p:pic>
      <p:pic>
        <p:nvPicPr>
          <p:cNvPr id="68634" name="Picture 26" descr="1"/>
          <p:cNvPicPr>
            <a:picLocks noChangeAspect="1" noChangeArrowheads="1"/>
          </p:cNvPicPr>
          <p:nvPr/>
        </p:nvPicPr>
        <p:blipFill>
          <a:blip r:embed="rId7"/>
          <a:srcRect/>
          <a:stretch>
            <a:fillRect/>
          </a:stretch>
        </p:blipFill>
        <p:spPr bwMode="auto">
          <a:xfrm>
            <a:off x="457200" y="1905000"/>
            <a:ext cx="3810000" cy="2700338"/>
          </a:xfrm>
          <a:prstGeom prst="rect">
            <a:avLst/>
          </a:prstGeom>
          <a:noFill/>
          <a:ln w="19050">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68634"/>
                                        </p:tgtEl>
                                      </p:cBhvr>
                                    </p:animEffect>
                                    <p:set>
                                      <p:cBhvr>
                                        <p:cTn id="7" dur="1" fill="hold">
                                          <p:stCondLst>
                                            <p:cond delay="499"/>
                                          </p:stCondLst>
                                        </p:cTn>
                                        <p:tgtEl>
                                          <p:spTgt spid="6863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68633"/>
                                        </p:tgtEl>
                                      </p:cBhvr>
                                    </p:animEffect>
                                    <p:set>
                                      <p:cBhvr>
                                        <p:cTn id="12" dur="1" fill="hold">
                                          <p:stCondLst>
                                            <p:cond delay="499"/>
                                          </p:stCondLst>
                                        </p:cTn>
                                        <p:tgtEl>
                                          <p:spTgt spid="6863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8632"/>
                                        </p:tgtEl>
                                        <p:attrNameLst>
                                          <p:attrName>style.visibility</p:attrName>
                                        </p:attrNameLst>
                                      </p:cBhvr>
                                      <p:to>
                                        <p:strVal val="visible"/>
                                      </p:to>
                                    </p:set>
                                    <p:animEffect transition="in" filter="blinds(horizontal)">
                                      <p:cBhvr>
                                        <p:cTn id="17" dur="500"/>
                                        <p:tgtEl>
                                          <p:spTgt spid="68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7" name="Picture 7" descr="4"/>
          <p:cNvPicPr>
            <a:picLocks noChangeAspect="1" noChangeArrowheads="1"/>
          </p:cNvPicPr>
          <p:nvPr/>
        </p:nvPicPr>
        <p:blipFill>
          <a:blip r:embed="rId2" cstate="print"/>
          <a:srcRect/>
          <a:stretch>
            <a:fillRect/>
          </a:stretch>
        </p:blipFill>
        <p:spPr bwMode="auto">
          <a:xfrm>
            <a:off x="7162800" y="1143000"/>
            <a:ext cx="1828800" cy="1447800"/>
          </a:xfrm>
          <a:prstGeom prst="rect">
            <a:avLst/>
          </a:prstGeom>
          <a:noFill/>
          <a:ln w="12700">
            <a:solidFill>
              <a:srgbClr val="FF0000"/>
            </a:solidFill>
            <a:miter lim="800000"/>
            <a:headEnd/>
            <a:tailEnd/>
          </a:ln>
        </p:spPr>
      </p:pic>
      <p:graphicFrame>
        <p:nvGraphicFramePr>
          <p:cNvPr id="66661" name="Group 101"/>
          <p:cNvGraphicFramePr>
            <a:graphicFrameLocks noGrp="1"/>
          </p:cNvGraphicFramePr>
          <p:nvPr>
            <p:ph sz="half" idx="1"/>
          </p:nvPr>
        </p:nvGraphicFramePr>
        <p:xfrm>
          <a:off x="304800" y="1143000"/>
          <a:ext cx="6477000" cy="2056765"/>
        </p:xfrm>
        <a:graphic>
          <a:graphicData uri="http://schemas.openxmlformats.org/drawingml/2006/table">
            <a:tbl>
              <a:tblPr/>
              <a:tblGrid>
                <a:gridCol w="1738313"/>
                <a:gridCol w="933450"/>
                <a:gridCol w="3805237"/>
              </a:tblGrid>
              <a:tr h="4413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Giai đoạn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Hình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Đặc điểm nổi bật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58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vị thành niên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a:t>
                      </a:r>
                      <a:r>
                        <a:rPr kumimoji="0" lang="en-US" sz="2000" b="1" i="0" u="none" strike="noStrike" cap="none" normalizeH="0" baseline="0" smtClean="0">
                          <a:ln>
                            <a:noFill/>
                          </a:ln>
                          <a:solidFill>
                            <a:schemeClr val="tx1"/>
                          </a:solidFill>
                          <a:effectLst/>
                          <a:latin typeface="Times New Roman" pitchFamily="18" charset="0"/>
                        </a:rPr>
                        <a:t>từ 10 đến 19 tuổi</a:t>
                      </a:r>
                      <a:r>
                        <a:rPr kumimoji="0" lang="en-US" sz="2000" b="1" i="0" u="none" strike="noStrike" cap="none" normalizeH="0" baseline="0" smtClean="0">
                          <a:ln>
                            <a:noFill/>
                          </a:ln>
                          <a:solidFill>
                            <a:schemeClr val="accent2"/>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Giai đoạn chuyển tiếp từ trẻ con thành người lớn. Ở tuổi này có sự phát triển mạnh mẽ về thể chất, tinh thần và mối quan hệ với bạn bè,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6634" name="Picture 74" descr="2"/>
          <p:cNvPicPr>
            <a:picLocks noChangeAspect="1" noChangeArrowheads="1"/>
          </p:cNvPicPr>
          <p:nvPr/>
        </p:nvPicPr>
        <p:blipFill>
          <a:blip r:embed="rId3"/>
          <a:srcRect/>
          <a:stretch>
            <a:fillRect/>
          </a:stretch>
        </p:blipFill>
        <p:spPr bwMode="auto">
          <a:xfrm>
            <a:off x="7162800" y="4038600"/>
            <a:ext cx="1905000" cy="1219200"/>
          </a:xfrm>
          <a:prstGeom prst="rect">
            <a:avLst/>
          </a:prstGeom>
          <a:solidFill>
            <a:srgbClr val="FF0000"/>
          </a:solidFill>
          <a:ln w="19050">
            <a:solidFill>
              <a:srgbClr val="FF0000"/>
            </a:solidFill>
            <a:miter lim="800000"/>
            <a:headEnd/>
            <a:tailEnd/>
          </a:ln>
        </p:spPr>
      </p:pic>
      <p:pic>
        <p:nvPicPr>
          <p:cNvPr id="66635" name="Picture 75" descr="1"/>
          <p:cNvPicPr>
            <a:picLocks noChangeAspect="1" noChangeArrowheads="1"/>
          </p:cNvPicPr>
          <p:nvPr/>
        </p:nvPicPr>
        <p:blipFill>
          <a:blip r:embed="rId4"/>
          <a:srcRect/>
          <a:stretch>
            <a:fillRect/>
          </a:stretch>
        </p:blipFill>
        <p:spPr bwMode="auto">
          <a:xfrm>
            <a:off x="7162800" y="2743200"/>
            <a:ext cx="1905000" cy="1295400"/>
          </a:xfrm>
          <a:prstGeom prst="rect">
            <a:avLst/>
          </a:prstGeom>
          <a:noFill/>
          <a:ln w="12700">
            <a:solidFill>
              <a:srgbClr val="FF0000"/>
            </a:solidFill>
            <a:miter lim="800000"/>
            <a:headEnd/>
            <a:tailEnd/>
          </a:ln>
        </p:spPr>
      </p:pic>
      <p:graphicFrame>
        <p:nvGraphicFramePr>
          <p:cNvPr id="66680" name="Group 120"/>
          <p:cNvGraphicFramePr>
            <a:graphicFrameLocks noGrp="1"/>
          </p:cNvGraphicFramePr>
          <p:nvPr>
            <p:ph sz="half" idx="2"/>
          </p:nvPr>
        </p:nvGraphicFramePr>
        <p:xfrm>
          <a:off x="304800" y="3200400"/>
          <a:ext cx="6477000" cy="1371600"/>
        </p:xfrm>
        <a:graphic>
          <a:graphicData uri="http://schemas.openxmlformats.org/drawingml/2006/table">
            <a:tbl>
              <a:tblPr/>
              <a:tblGrid>
                <a:gridCol w="1752600"/>
                <a:gridCol w="914400"/>
                <a:gridCol w="3810000"/>
              </a:tblGrid>
              <a:tr h="1066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trưởng thành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a:t>
                      </a:r>
                      <a:r>
                        <a:rPr kumimoji="0" lang="en-US" sz="2000" b="1" i="0" u="none" strike="noStrike" cap="none" normalizeH="0" baseline="0" smtClean="0">
                          <a:ln>
                            <a:noFill/>
                          </a:ln>
                          <a:solidFill>
                            <a:schemeClr val="tx1"/>
                          </a:solidFill>
                          <a:effectLst/>
                          <a:latin typeface="Times New Roman" pitchFamily="18" charset="0"/>
                        </a:rPr>
                        <a:t>từ 20 đến 60 hoặc 65 tuổi</a:t>
                      </a:r>
                      <a:r>
                        <a:rPr kumimoji="0" lang="en-US" sz="2000" b="1" i="0" u="none" strike="noStrike" cap="none" normalizeH="0" baseline="0" smtClean="0">
                          <a:ln>
                            <a:noFill/>
                          </a:ln>
                          <a:solidFill>
                            <a:schemeClr val="accent2"/>
                          </a:solidFill>
                          <a:effectLst/>
                          <a:latin typeface="Times New Roman" pitchFamily="18" charset="0"/>
                        </a:rPr>
                        <a:t>)</a:t>
                      </a:r>
                      <a:endParaRPr kumimoji="0" lang="vi-VN" sz="20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2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Tuổi trưởng thành được đánh dấu bằng sự phát triển cả về mặt sinh học và xã hội.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66681" name="Picture 121" descr="3"/>
          <p:cNvPicPr>
            <a:picLocks noChangeAspect="1" noChangeArrowheads="1"/>
          </p:cNvPicPr>
          <p:nvPr/>
        </p:nvPicPr>
        <p:blipFill>
          <a:blip r:embed="rId5"/>
          <a:srcRect/>
          <a:stretch>
            <a:fillRect/>
          </a:stretch>
        </p:blipFill>
        <p:spPr bwMode="auto">
          <a:xfrm>
            <a:off x="1905000" y="4648200"/>
            <a:ext cx="4114800" cy="2209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6681"/>
                                        </p:tgtEl>
                                        <p:attrNameLst>
                                          <p:attrName>style.visibility</p:attrName>
                                        </p:attrNameLst>
                                      </p:cBhvr>
                                      <p:to>
                                        <p:strVal val="visible"/>
                                      </p:to>
                                    </p:set>
                                    <p:anim calcmode="lin" valueType="num">
                                      <p:cBhvr>
                                        <p:cTn id="7" dur="1000" fill="hold"/>
                                        <p:tgtEl>
                                          <p:spTgt spid="66681"/>
                                        </p:tgtEl>
                                        <p:attrNameLst>
                                          <p:attrName>ppt_w</p:attrName>
                                        </p:attrNameLst>
                                      </p:cBhvr>
                                      <p:tavLst>
                                        <p:tav tm="0">
                                          <p:val>
                                            <p:fltVal val="0"/>
                                          </p:val>
                                        </p:tav>
                                        <p:tav tm="100000">
                                          <p:val>
                                            <p:strVal val="#ppt_w"/>
                                          </p:val>
                                        </p:tav>
                                      </p:tavLst>
                                    </p:anim>
                                    <p:anim calcmode="lin" valueType="num">
                                      <p:cBhvr>
                                        <p:cTn id="8" dur="1000" fill="hold"/>
                                        <p:tgtEl>
                                          <p:spTgt spid="66681"/>
                                        </p:tgtEl>
                                        <p:attrNameLst>
                                          <p:attrName>ppt_h</p:attrName>
                                        </p:attrNameLst>
                                      </p:cBhvr>
                                      <p:tavLst>
                                        <p:tav tm="0">
                                          <p:val>
                                            <p:fltVal val="0"/>
                                          </p:val>
                                        </p:tav>
                                        <p:tav tm="100000">
                                          <p:val>
                                            <p:strVal val="#ppt_h"/>
                                          </p:val>
                                        </p:tav>
                                      </p:tavLst>
                                    </p:anim>
                                    <p:anim calcmode="lin" valueType="num">
                                      <p:cBhvr>
                                        <p:cTn id="9" dur="1000" fill="hold"/>
                                        <p:tgtEl>
                                          <p:spTgt spid="66681"/>
                                        </p:tgtEl>
                                        <p:attrNameLst>
                                          <p:attrName>style.rotation</p:attrName>
                                        </p:attrNameLst>
                                      </p:cBhvr>
                                      <p:tavLst>
                                        <p:tav tm="0">
                                          <p:val>
                                            <p:fltVal val="90"/>
                                          </p:val>
                                        </p:tav>
                                        <p:tav tm="100000">
                                          <p:val>
                                            <p:fltVal val="0"/>
                                          </p:val>
                                        </p:tav>
                                      </p:tavLst>
                                    </p:anim>
                                    <p:animEffect transition="in" filter="fade">
                                      <p:cBhvr>
                                        <p:cTn id="10" dur="1000"/>
                                        <p:tgtEl>
                                          <p:spTgt spid="66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916" name="Group 44"/>
          <p:cNvGraphicFramePr>
            <a:graphicFrameLocks noGrp="1"/>
          </p:cNvGraphicFramePr>
          <p:nvPr>
            <p:ph/>
          </p:nvPr>
        </p:nvGraphicFramePr>
        <p:xfrm>
          <a:off x="304800" y="1371600"/>
          <a:ext cx="8686800" cy="3573780"/>
        </p:xfrm>
        <a:graphic>
          <a:graphicData uri="http://schemas.openxmlformats.org/drawingml/2006/table">
            <a:tbl>
              <a:tblPr/>
              <a:tblGrid>
                <a:gridCol w="1752600"/>
                <a:gridCol w="762000"/>
                <a:gridCol w="6172200"/>
              </a:tblGrid>
              <a:tr h="514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smtClean="0">
                          <a:ln>
                            <a:noFill/>
                          </a:ln>
                          <a:solidFill>
                            <a:srgbClr val="0000FF"/>
                          </a:solidFill>
                          <a:effectLst/>
                          <a:latin typeface="Times New Roman" pitchFamily="18" charset="0"/>
                        </a:rPr>
                        <a:t>Giai</a:t>
                      </a:r>
                      <a:r>
                        <a:rPr kumimoji="0" lang="en-US" sz="2000" b="1" i="0" u="none" strike="noStrike" cap="none" normalizeH="0" baseline="0" dirty="0" smtClean="0">
                          <a:ln>
                            <a:noFill/>
                          </a:ln>
                          <a:solidFill>
                            <a:srgbClr val="0000FF"/>
                          </a:solidFill>
                          <a:effectLst/>
                          <a:latin typeface="Times New Roman" pitchFamily="18" charset="0"/>
                        </a:rPr>
                        <a:t> </a:t>
                      </a:r>
                      <a:r>
                        <a:rPr kumimoji="0" lang="en-US" sz="2000" b="1" i="0" u="none" strike="noStrike" cap="none" normalizeH="0" baseline="0" dirty="0" err="1" smtClean="0">
                          <a:ln>
                            <a:noFill/>
                          </a:ln>
                          <a:solidFill>
                            <a:srgbClr val="0000FF"/>
                          </a:solidFill>
                          <a:effectLst/>
                          <a:latin typeface="Times New Roman" pitchFamily="18" charset="0"/>
                        </a:rPr>
                        <a:t>đoạn</a:t>
                      </a:r>
                      <a:r>
                        <a:rPr kumimoji="0" lang="en-US" sz="2000" b="1" i="0" u="none" strike="noStrike" cap="none" normalizeH="0" baseline="0" dirty="0" smtClean="0">
                          <a:ln>
                            <a:noFill/>
                          </a:ln>
                          <a:solidFill>
                            <a:srgbClr val="0000FF"/>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Hình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Đặc điểm nổi bật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vị thành niên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Giai đoạn chuyển tiếp từ trẻ con thành người lớn. Ở tuổi này có sự phát triển mạnh mẽ về thể chất, tinh thần và mối quan hệ với bạn bè,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trưởng thành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 2 ;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Tuổi trưởng thành được đánh dấu bằng sự phát triển cả về mặt sinh học và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15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accent2"/>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pitchFamily="18" charset="0"/>
                        </a:rPr>
                        <a:t>Tuổi già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Ở tuổi này cơ thể dần suy yếu, chức năng hoạt động của các cơ quan giảm dần. Tuy nhiên những người cao tuổi có thể kéo dài tuổi thọ bằng sự rèn luyện thân thể, sống điều độ và tham gia các hoạt động xã hội.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9917" name="Text Box 45"/>
          <p:cNvSpPr txBox="1">
            <a:spLocks noChangeArrowheads="1"/>
          </p:cNvSpPr>
          <p:nvPr/>
        </p:nvSpPr>
        <p:spPr bwMode="auto">
          <a:xfrm>
            <a:off x="228600" y="4953000"/>
            <a:ext cx="6400800" cy="457200"/>
          </a:xfrm>
          <a:prstGeom prst="rect">
            <a:avLst/>
          </a:prstGeom>
          <a:noFill/>
          <a:ln w="9525">
            <a:noFill/>
            <a:miter lim="800000"/>
            <a:headEnd/>
            <a:tailEnd/>
          </a:ln>
          <a:effectLst/>
        </p:spPr>
        <p:txBody>
          <a:bodyPr>
            <a:spAutoFit/>
          </a:bodyPr>
          <a:lstStyle/>
          <a:p>
            <a:pPr algn="ctr">
              <a:spcBef>
                <a:spcPct val="50000"/>
              </a:spcBef>
            </a:pPr>
            <a:r>
              <a:rPr lang="en-US" sz="2400" b="1">
                <a:solidFill>
                  <a:srgbClr val="0000CC"/>
                </a:solidFill>
              </a:rPr>
              <a:t>Ai? Họ đang ở giai đoạn nào của cuộc đời?</a:t>
            </a:r>
          </a:p>
        </p:txBody>
      </p:sp>
      <p:sp>
        <p:nvSpPr>
          <p:cNvPr id="105474" name="AutoShape 2"/>
          <p:cNvSpPr>
            <a:spLocks noChangeArrowheads="1"/>
          </p:cNvSpPr>
          <p:nvPr/>
        </p:nvSpPr>
        <p:spPr bwMode="auto">
          <a:xfrm>
            <a:off x="2362200" y="5410200"/>
            <a:ext cx="2971800" cy="1295400"/>
          </a:xfrm>
          <a:prstGeom prst="star24">
            <a:avLst>
              <a:gd name="adj" fmla="val 43750"/>
            </a:avLst>
          </a:prstGeom>
          <a:solidFill>
            <a:srgbClr val="33CC33"/>
          </a:solidFill>
          <a:ln w="9525">
            <a:solidFill>
              <a:schemeClr val="tx2"/>
            </a:solidFill>
            <a:miter lim="800000"/>
            <a:headEnd/>
            <a:tailEnd/>
          </a:ln>
        </p:spPr>
        <p:txBody>
          <a:bodyPr anchor="ctr"/>
          <a:lstStyle/>
          <a:p>
            <a:pPr algn="ctr"/>
            <a:r>
              <a:rPr lang="en-US" sz="2800" b="1">
                <a:solidFill>
                  <a:srgbClr val="0000CC"/>
                </a:solidFill>
              </a:rPr>
              <a:t>Thời gian 3 phút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917"/>
                                        </p:tgtEl>
                                        <p:attrNameLst>
                                          <p:attrName>style.visibility</p:attrName>
                                        </p:attrNameLst>
                                      </p:cBhvr>
                                      <p:to>
                                        <p:strVal val="visible"/>
                                      </p:to>
                                    </p:set>
                                    <p:animEffect transition="in" filter="blinds(horizontal)">
                                      <p:cBhvr>
                                        <p:cTn id="7" dur="500"/>
                                        <p:tgtEl>
                                          <p:spTgt spid="7991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5474"/>
                                        </p:tgtEl>
                                        <p:attrNameLst>
                                          <p:attrName>style.visibility</p:attrName>
                                        </p:attrNameLst>
                                      </p:cBhvr>
                                      <p:to>
                                        <p:strVal val="visible"/>
                                      </p:to>
                                    </p:set>
                                    <p:anim calcmode="lin" valueType="num">
                                      <p:cBhvr additive="base">
                                        <p:cTn id="12" dur="500" fill="hold"/>
                                        <p:tgtEl>
                                          <p:spTgt spid="105474"/>
                                        </p:tgtEl>
                                        <p:attrNameLst>
                                          <p:attrName>ppt_x</p:attrName>
                                        </p:attrNameLst>
                                      </p:cBhvr>
                                      <p:tavLst>
                                        <p:tav tm="0">
                                          <p:val>
                                            <p:strVal val="#ppt_x"/>
                                          </p:val>
                                        </p:tav>
                                        <p:tav tm="100000">
                                          <p:val>
                                            <p:strVal val="#ppt_x"/>
                                          </p:val>
                                        </p:tav>
                                      </p:tavLst>
                                    </p:anim>
                                    <p:anim calcmode="lin" valueType="num">
                                      <p:cBhvr additive="base">
                                        <p:cTn id="13" dur="500" fill="hold"/>
                                        <p:tgtEl>
                                          <p:spTgt spid="10547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xit" presetSubtype="10" fill="hold" grpId="1" nodeType="clickEffect">
                                  <p:stCondLst>
                                    <p:cond delay="0"/>
                                  </p:stCondLst>
                                  <p:childTnLst>
                                    <p:animEffect transition="out" filter="blinds(horizontal)">
                                      <p:cBhvr>
                                        <p:cTn id="17" dur="500"/>
                                        <p:tgtEl>
                                          <p:spTgt spid="105474"/>
                                        </p:tgtEl>
                                      </p:cBhvr>
                                    </p:animEffect>
                                    <p:set>
                                      <p:cBhvr>
                                        <p:cTn id="18" dur="1" fill="hold">
                                          <p:stCondLst>
                                            <p:cond delay="499"/>
                                          </p:stCondLst>
                                        </p:cTn>
                                        <p:tgtEl>
                                          <p:spTgt spid="1054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17" grpId="0"/>
      <p:bldP spid="105474" grpId="0" animBg="1"/>
      <p:bldP spid="10547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2" descr="WhitecornerFlower"/>
          <p:cNvPicPr>
            <a:picLocks noChangeAspect="1" noChangeArrowheads="1"/>
          </p:cNvPicPr>
          <p:nvPr/>
        </p:nvPicPr>
        <p:blipFill>
          <a:blip r:embed="rId2"/>
          <a:srcRect/>
          <a:stretch>
            <a:fillRect/>
          </a:stretch>
        </p:blipFill>
        <p:spPr bwMode="auto">
          <a:xfrm>
            <a:off x="0" y="0"/>
            <a:ext cx="1676400" cy="1676400"/>
          </a:xfrm>
          <a:prstGeom prst="rect">
            <a:avLst/>
          </a:prstGeom>
          <a:noFill/>
        </p:spPr>
      </p:pic>
      <p:pic>
        <p:nvPicPr>
          <p:cNvPr id="86019" name="Picture 3" descr="WhitecornerFlower"/>
          <p:cNvPicPr>
            <a:picLocks noChangeAspect="1" noChangeArrowheads="1"/>
          </p:cNvPicPr>
          <p:nvPr/>
        </p:nvPicPr>
        <p:blipFill>
          <a:blip r:embed="rId3"/>
          <a:srcRect/>
          <a:stretch>
            <a:fillRect/>
          </a:stretch>
        </p:blipFill>
        <p:spPr bwMode="auto">
          <a:xfrm>
            <a:off x="7543800" y="0"/>
            <a:ext cx="1676400" cy="1676400"/>
          </a:xfrm>
          <a:prstGeom prst="rect">
            <a:avLst/>
          </a:prstGeom>
          <a:noFill/>
        </p:spPr>
      </p:pic>
      <p:pic>
        <p:nvPicPr>
          <p:cNvPr id="86020" name="Picture 4" descr="WhitecornerFlower"/>
          <p:cNvPicPr>
            <a:picLocks noChangeAspect="1" noChangeArrowheads="1"/>
          </p:cNvPicPr>
          <p:nvPr/>
        </p:nvPicPr>
        <p:blipFill>
          <a:blip r:embed="rId4"/>
          <a:srcRect/>
          <a:stretch>
            <a:fillRect/>
          </a:stretch>
        </p:blipFill>
        <p:spPr bwMode="auto">
          <a:xfrm>
            <a:off x="-76200" y="5181600"/>
            <a:ext cx="1676400" cy="1676400"/>
          </a:xfrm>
          <a:prstGeom prst="rect">
            <a:avLst/>
          </a:prstGeom>
          <a:noFill/>
          <a:ln w="9525">
            <a:solidFill>
              <a:schemeClr val="bg1"/>
            </a:solidFill>
            <a:miter lim="800000"/>
            <a:headEnd/>
            <a:tailEnd/>
          </a:ln>
        </p:spPr>
      </p:pic>
      <p:pic>
        <p:nvPicPr>
          <p:cNvPr id="86021" name="Picture 5" descr="WhitecornerFlower"/>
          <p:cNvPicPr>
            <a:picLocks noChangeAspect="1" noChangeArrowheads="1"/>
          </p:cNvPicPr>
          <p:nvPr/>
        </p:nvPicPr>
        <p:blipFill>
          <a:blip r:embed="rId5"/>
          <a:srcRect/>
          <a:stretch>
            <a:fillRect/>
          </a:stretch>
        </p:blipFill>
        <p:spPr bwMode="auto">
          <a:xfrm>
            <a:off x="7467600" y="5334000"/>
            <a:ext cx="1676400" cy="1676400"/>
          </a:xfrm>
          <a:prstGeom prst="rect">
            <a:avLst/>
          </a:prstGeom>
          <a:noFill/>
        </p:spPr>
      </p:pic>
      <p:sp>
        <p:nvSpPr>
          <p:cNvPr id="86026" name="Rectangle 10"/>
          <p:cNvSpPr>
            <a:spLocks noGrp="1" noChangeArrowheads="1"/>
          </p:cNvSpPr>
          <p:nvPr>
            <p:ph type="title"/>
          </p:nvPr>
        </p:nvSpPr>
        <p:spPr>
          <a:noFill/>
          <a:ln/>
        </p:spPr>
        <p:txBody>
          <a:bodyPr/>
          <a:lstStyle/>
          <a:p>
            <a:r>
              <a:rPr lang="en-US"/>
              <a:t/>
            </a:r>
            <a:br>
              <a:rPr lang="en-US"/>
            </a:br>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IOLETID" val="11324129"/>
  <p:tag name="VIOLETTITLE" val="Khoa học 5- Bài 7- Tu tuoi vi thanh nien den tuoi gia."/>
  <p:tag name="VIOLETLESSON" val="6"/>
  <p:tag name="VIOLETCATID" val="8048938"/>
  <p:tag name="VIOLETSUBJECT" val="Khoa học 5"/>
  <p:tag name="VIOLETAUTHORID" val="3599053"/>
  <p:tag name="VIOLETAUTHORNAME" val="Nguyễn Thơ Văn"/>
  <p:tag name="VIOLETAUTHORAVATAR" val="3599053.jpg"/>
  <p:tag name="VIOLETAUTHORADDRESS" val="Trường Tiểu học Phú Thọ B - Đồng Tháp"/>
  <p:tag name="VIOLETAUTHORHOMEPAGE" val="http://nguyenthovanptb.violet.vn"/>
  <p:tag name="VIOLETDATE" val="2013-12-29 05:34:52"/>
  <p:tag name="VIOLETHIT" val="109"/>
  <p:tag name="VIOLETLIKE" val="0"/>
  <p:tag name="MMPROD_NEXTUNIQUEID" val="10010"/>
  <p:tag name="MMPROD_UIDATA" val="&lt;database version=&quot;7.0&quot;&gt;&lt;object type=&quot;1&quot; unique_id=&quot;10001&quot;&gt;&lt;object type=&quot;8&quot; unique_id=&quot;10521&quot;&gt;&lt;/object&gt;&lt;object type=&quot;2&quot; unique_id=&quot;10522&quot;&gt;&lt;object type=&quot;3&quot; unique_id=&quot;10523&quot;&gt;&lt;property id=&quot;20148&quot; value=&quot;5&quot;/&gt;&lt;property id=&quot;20300&quot; value=&quot;Slide 1&quot;/&gt;&lt;property id=&quot;20307&quot; value=&quot;295&quot;/&gt;&lt;/object&gt;&lt;object type=&quot;3&quot; unique_id=&quot;10524&quot;&gt;&lt;property id=&quot;20148&quot; value=&quot;5&quot;/&gt;&lt;property id=&quot;20300&quot; value=&quot;Slide 2&quot;/&gt;&lt;property id=&quot;20307&quot; value=&quot;279&quot;/&gt;&lt;/object&gt;&lt;object type=&quot;3&quot; unique_id=&quot;10526&quot;&gt;&lt;property id=&quot;20148&quot; value=&quot;5&quot;/&gt;&lt;property id=&quot;20300&quot; value=&quot;Slide 3&quot;/&gt;&lt;property id=&quot;20307&quot; value=&quot;281&quot;/&gt;&lt;/object&gt;&lt;object type=&quot;3&quot; unique_id=&quot;10527&quot;&gt;&lt;property id=&quot;20148&quot; value=&quot;5&quot;/&gt;&lt;property id=&quot;20300&quot; value=&quot;Slide 4&quot;/&gt;&lt;property id=&quot;20307&quot; value=&quot;283&quot;/&gt;&lt;/object&gt;&lt;object type=&quot;3&quot; unique_id=&quot;10528&quot;&gt;&lt;property id=&quot;20148&quot; value=&quot;5&quot;/&gt;&lt;property id=&quot;20300&quot; value=&quot;Slide 5&quot;/&gt;&lt;property id=&quot;20307&quot; value=&quot;292&quot;/&gt;&lt;/object&gt;&lt;object type=&quot;3&quot; unique_id=&quot;10529&quot;&gt;&lt;property id=&quot;20148&quot; value=&quot;5&quot;/&gt;&lt;property id=&quot;20300&quot; value=&quot;Slide 6&quot;/&gt;&lt;property id=&quot;20307&quot; value=&quot;284&quot;/&gt;&lt;/object&gt;&lt;object type=&quot;3&quot; unique_id=&quot;10530&quot;&gt;&lt;property id=&quot;20148&quot; value=&quot;5&quot;/&gt;&lt;property id=&quot;20300&quot; value=&quot;Slide 7&quot;/&gt;&lt;property id=&quot;20307&quot; value=&quot;282&quot;/&gt;&lt;/object&gt;&lt;object type=&quot;3&quot; unique_id=&quot;10531&quot;&gt;&lt;property id=&quot;20148&quot; value=&quot;5&quot;/&gt;&lt;property id=&quot;20300&quot; value=&quot;Slide 8&quot;/&gt;&lt;property id=&quot;20307&quot; value=&quot;288&quot;/&gt;&lt;/object&gt;&lt;object type=&quot;3&quot; unique_id=&quot;10533&quot;&gt;&lt;property id=&quot;20148&quot; value=&quot;5&quot;/&gt;&lt;property id=&quot;20300&quot; value=&quot;Slide 9 - &amp;quot;&amp;#x0D;&amp;#x0A;&amp;quot;&quot;/&gt;&lt;property id=&quot;20307&quot; value=&quot;291&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745</TotalTime>
  <Words>603</Words>
  <Application>Microsoft Office PowerPoint</Application>
  <PresentationFormat>On-screen Show (4:3)</PresentationFormat>
  <Paragraphs>75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Times New Roman</vt:lpstr>
      <vt:lpstr>.VnAristote</vt:lpstr>
      <vt:lpstr>Default Design</vt:lpstr>
      <vt:lpstr>Slide 1</vt:lpstr>
      <vt:lpstr>Slide 2</vt:lpstr>
      <vt:lpstr>Slide 3</vt:lpstr>
      <vt:lpstr>Slide 4</vt:lpstr>
      <vt:lpstr>Slide 5</vt:lpstr>
      <vt:lpstr>Slide 6</vt:lpstr>
      <vt:lpstr>Slide 7</vt:lpstr>
      <vt:lpstr>Slide 8</vt:lpstr>
      <vt:lpstr>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AutoBVT</cp:lastModifiedBy>
  <cp:revision>68</cp:revision>
  <dcterms:created xsi:type="dcterms:W3CDTF">2010-09-06T14:38:56Z</dcterms:created>
  <dcterms:modified xsi:type="dcterms:W3CDTF">2016-04-26T03:36:21Z</dcterms:modified>
</cp:coreProperties>
</file>